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45"/>
  </p:notesMasterIdLst>
  <p:handoutMasterIdLst>
    <p:handoutMasterId r:id="rId46"/>
  </p:handoutMasterIdLst>
  <p:sldIdLst>
    <p:sldId id="1380" r:id="rId2"/>
    <p:sldId id="1403" r:id="rId3"/>
    <p:sldId id="1381" r:id="rId4"/>
    <p:sldId id="1407" r:id="rId5"/>
    <p:sldId id="1408" r:id="rId6"/>
    <p:sldId id="1382" r:id="rId7"/>
    <p:sldId id="1412" r:id="rId8"/>
    <p:sldId id="1406" r:id="rId9"/>
    <p:sldId id="1409" r:id="rId10"/>
    <p:sldId id="1385" r:id="rId11"/>
    <p:sldId id="1386" r:id="rId12"/>
    <p:sldId id="1401" r:id="rId13"/>
    <p:sldId id="1413" r:id="rId14"/>
    <p:sldId id="1387" r:id="rId15"/>
    <p:sldId id="1399" r:id="rId16"/>
    <p:sldId id="1388" r:id="rId17"/>
    <p:sldId id="1402" r:id="rId18"/>
    <p:sldId id="1390" r:id="rId19"/>
    <p:sldId id="1394" r:id="rId20"/>
    <p:sldId id="1395" r:id="rId21"/>
    <p:sldId id="1396" r:id="rId22"/>
    <p:sldId id="1397" r:id="rId23"/>
    <p:sldId id="1398" r:id="rId24"/>
    <p:sldId id="1391" r:id="rId25"/>
    <p:sldId id="1410" r:id="rId26"/>
    <p:sldId id="1411" r:id="rId27"/>
    <p:sldId id="1414" r:id="rId28"/>
    <p:sldId id="1415" r:id="rId29"/>
    <p:sldId id="1416" r:id="rId30"/>
    <p:sldId id="1417" r:id="rId31"/>
    <p:sldId id="1418" r:id="rId32"/>
    <p:sldId id="1419" r:id="rId33"/>
    <p:sldId id="1420" r:id="rId34"/>
    <p:sldId id="1421" r:id="rId35"/>
    <p:sldId id="1422" r:id="rId36"/>
    <p:sldId id="1423" r:id="rId37"/>
    <p:sldId id="1424" r:id="rId38"/>
    <p:sldId id="1425" r:id="rId39"/>
    <p:sldId id="1426" r:id="rId40"/>
    <p:sldId id="1427" r:id="rId41"/>
    <p:sldId id="1428" r:id="rId42"/>
    <p:sldId id="1429" r:id="rId43"/>
    <p:sldId id="1430" r:id="rId44"/>
  </p:sldIdLst>
  <p:sldSz cx="12192000" cy="6858000"/>
  <p:notesSz cx="150876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475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rham Karakani" initials="FK" lastIdx="1" clrIdx="0">
    <p:extLst>
      <p:ext uri="{19B8F6BF-5375-455C-9EA6-DF929625EA0E}">
        <p15:presenceInfo xmlns:p15="http://schemas.microsoft.com/office/powerpoint/2012/main" userId="adaf75270c38b29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00"/>
    <a:srgbClr val="1976FF"/>
    <a:srgbClr val="00823B"/>
    <a:srgbClr val="44FF01"/>
    <a:srgbClr val="000066"/>
    <a:srgbClr val="0000FF"/>
    <a:srgbClr val="33CC33"/>
    <a:srgbClr val="0066FF"/>
    <a:srgbClr val="9FB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4" autoAdjust="0"/>
    <p:restoredTop sz="84543" autoAdjust="0"/>
  </p:normalViewPr>
  <p:slideViewPr>
    <p:cSldViewPr>
      <p:cViewPr varScale="1">
        <p:scale>
          <a:sx n="62" d="100"/>
          <a:sy n="62" d="100"/>
        </p:scale>
        <p:origin x="931" y="53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228154"/>
    </p:cViewPr>
  </p:sorterViewPr>
  <p:notesViewPr>
    <p:cSldViewPr>
      <p:cViewPr varScale="1">
        <p:scale>
          <a:sx n="31" d="100"/>
          <a:sy n="31" d="100"/>
        </p:scale>
        <p:origin x="2856" y="72"/>
      </p:cViewPr>
      <p:guideLst>
        <p:guide orient="horz" pos="3024"/>
        <p:guide pos="475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6537958" cy="480060"/>
          </a:xfrm>
          <a:prstGeom prst="rect">
            <a:avLst/>
          </a:prstGeom>
        </p:spPr>
        <p:txBody>
          <a:bodyPr vert="horz" lIns="141044" tIns="70521" rIns="141044" bIns="70521" rtlCol="0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8546154" y="2"/>
            <a:ext cx="6537958" cy="480060"/>
          </a:xfrm>
          <a:prstGeom prst="rect">
            <a:avLst/>
          </a:prstGeom>
        </p:spPr>
        <p:txBody>
          <a:bodyPr vert="horz" lIns="141044" tIns="70521" rIns="141044" bIns="70521" rtlCol="0"/>
          <a:lstStyle>
            <a:lvl1pPr algn="r">
              <a:defRPr sz="1800"/>
            </a:lvl1pPr>
          </a:lstStyle>
          <a:p>
            <a:fld id="{0F9202D2-F40A-4E99-92FA-092DD75D75F6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9119476"/>
            <a:ext cx="6537958" cy="480060"/>
          </a:xfrm>
          <a:prstGeom prst="rect">
            <a:avLst/>
          </a:prstGeom>
        </p:spPr>
        <p:txBody>
          <a:bodyPr vert="horz" lIns="141044" tIns="70521" rIns="141044" bIns="70521" rtlCol="0" anchor="b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8546154" y="9119476"/>
            <a:ext cx="6537958" cy="480060"/>
          </a:xfrm>
          <a:prstGeom prst="rect">
            <a:avLst/>
          </a:prstGeom>
        </p:spPr>
        <p:txBody>
          <a:bodyPr vert="horz" lIns="141044" tIns="70521" rIns="141044" bIns="70521" rtlCol="0" anchor="b"/>
          <a:lstStyle>
            <a:lvl1pPr algn="r">
              <a:defRPr sz="1800"/>
            </a:lvl1pPr>
          </a:lstStyle>
          <a:p>
            <a:fld id="{3CFFD0E9-E253-46E1-829D-BA32F9F7A5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902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43400" y="719138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1044" tIns="70521" rIns="141044" bIns="70521" rtlCol="1" anchor="ctr"/>
          <a:lstStyle/>
          <a:p>
            <a:pPr lvl="0"/>
            <a:endParaRPr lang="fa-I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57949" y="4560572"/>
            <a:ext cx="13171708" cy="4320540"/>
          </a:xfrm>
          <a:prstGeom prst="rect">
            <a:avLst/>
          </a:prstGeom>
        </p:spPr>
        <p:txBody>
          <a:bodyPr vert="horz" wrap="square" lIns="141044" tIns="70521" rIns="141044" bIns="7052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74821" y="9103356"/>
            <a:ext cx="6537958" cy="480060"/>
          </a:xfrm>
          <a:prstGeom prst="rect">
            <a:avLst/>
          </a:prstGeom>
        </p:spPr>
        <p:txBody>
          <a:bodyPr vert="horz" lIns="141044" tIns="70521" rIns="141044" bIns="70521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ED44591-A6D5-41CB-B774-BC6F03B9D9CB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60755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بخش فرع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124200"/>
            <a:ext cx="10656045" cy="3177181"/>
          </a:xfrm>
        </p:spPr>
        <p:txBody>
          <a:bodyPr anchor="ctr"/>
          <a:lstStyle>
            <a:lvl1pPr algn="ctr">
              <a:defRPr sz="5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69"/>
          <a:stretch/>
        </p:blipFill>
        <p:spPr>
          <a:xfrm>
            <a:off x="10713189" y="76200"/>
            <a:ext cx="1402611" cy="128016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7858829" y="112915"/>
            <a:ext cx="2854360" cy="1219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>
              <a:lnSpc>
                <a:spcPct val="100000"/>
              </a:lnSpc>
            </a:pPr>
            <a:r>
              <a:rPr lang="fa-IR" sz="1800" b="1" dirty="0" smtClean="0">
                <a:solidFill>
                  <a:schemeClr val="bg1"/>
                </a:solidFill>
                <a:latin typeface="IranNastaliq" panose="02000503000000020003" pitchFamily="2" charset="0"/>
                <a:cs typeface="B Davat" panose="00000400000000000000" pitchFamily="2" charset="-78"/>
              </a:rPr>
              <a:t>شرکت</a:t>
            </a:r>
            <a:r>
              <a:rPr lang="fa-IR" sz="1800" b="1" baseline="0" dirty="0" smtClean="0">
                <a:solidFill>
                  <a:schemeClr val="bg1"/>
                </a:solidFill>
                <a:latin typeface="IranNastaliq" panose="02000503000000020003" pitchFamily="2" charset="0"/>
                <a:cs typeface="B Davat" panose="00000400000000000000" pitchFamily="2" charset="-78"/>
              </a:rPr>
              <a:t> مهندسی آب و فاضلاب کشور</a:t>
            </a:r>
          </a:p>
          <a:p>
            <a:pPr algn="ctr" rtl="1">
              <a:lnSpc>
                <a:spcPct val="100000"/>
              </a:lnSpc>
            </a:pPr>
            <a:endParaRPr lang="en-US" sz="600" b="1" dirty="0" smtClean="0">
              <a:solidFill>
                <a:schemeClr val="bg1"/>
              </a:solidFill>
              <a:latin typeface="IranNastaliq" panose="02000503000000020003" pitchFamily="2" charset="0"/>
              <a:cs typeface="B Davat" panose="00000400000000000000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a-IR" sz="2400" b="1" kern="1200" dirty="0" smtClean="0">
                <a:solidFill>
                  <a:schemeClr val="bg1"/>
                </a:solidFill>
                <a:latin typeface="IranNastaliq" panose="02000503000000020003" pitchFamily="2" charset="0"/>
                <a:ea typeface="+mn-ea"/>
                <a:cs typeface="B Davat" panose="00000400000000000000" pitchFamily="2" charset="-78"/>
              </a:rPr>
              <a:t>ستاد پایش شهرها و روستاهای در معرض تنش آب شرب</a:t>
            </a:r>
            <a:endParaRPr lang="en-US" sz="2400" b="1" kern="1200" dirty="0" smtClean="0">
              <a:solidFill>
                <a:schemeClr val="bg1"/>
              </a:solidFill>
              <a:latin typeface="IranNastaliq" panose="02000503000000020003" pitchFamily="2" charset="0"/>
              <a:ea typeface="+mn-ea"/>
              <a:cs typeface="B Dava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8340064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تیتر 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>
          <a:xfrm>
            <a:off x="381000" y="265249"/>
            <a:ext cx="11462122" cy="801551"/>
          </a:xfrm>
          <a:prstGeom prst="roundRect">
            <a:avLst>
              <a:gd name="adj" fmla="val 5802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66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i="0" baseline="0" dirty="0">
              <a:latin typeface="Cambria" panose="02040503050406030204" pitchFamily="18" charset="0"/>
              <a:cs typeface="B Titr" panose="000007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5249"/>
            <a:ext cx="11462123" cy="801551"/>
          </a:xfrm>
        </p:spPr>
        <p:txBody>
          <a:bodyPr/>
          <a:lstStyle>
            <a:lvl1pPr>
              <a:defRPr sz="3200" b="1" i="0" u="none" cap="none" spc="0" baseline="0">
                <a:ln w="0"/>
                <a:solidFill>
                  <a:srgbClr val="00006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  <a:cs typeface="B Titr" panose="00000700000000000000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11462122" cy="5334000"/>
          </a:xfrm>
        </p:spPr>
        <p:txBody>
          <a:bodyPr>
            <a:normAutofit/>
          </a:bodyPr>
          <a:lstStyle>
            <a:lvl1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 sz="2600" b="1" i="0" baseline="0">
                <a:latin typeface="Cambria" panose="02040503050406030204" pitchFamily="18" charset="0"/>
                <a:cs typeface="B Yagut" panose="00000400000000000000" pitchFamily="2" charset="-78"/>
              </a:defRPr>
            </a:lvl1pPr>
            <a:lvl2pPr>
              <a:defRPr b="1" i="0" baseline="0">
                <a:latin typeface="Cambria" panose="02040503050406030204" pitchFamily="18" charset="0"/>
                <a:cs typeface="B Yagut" panose="00000400000000000000" pitchFamily="2" charset="-78"/>
              </a:defRPr>
            </a:lvl2pPr>
            <a:lvl3pPr>
              <a:defRPr b="1" i="0" baseline="0">
                <a:latin typeface="Cambria" panose="02040503050406030204" pitchFamily="18" charset="0"/>
                <a:cs typeface="B Yagut" panose="00000400000000000000" pitchFamily="2" charset="-78"/>
              </a:defRPr>
            </a:lvl3pPr>
            <a:lvl4pPr>
              <a:defRPr b="1" i="0" baseline="0">
                <a:latin typeface="Cambria" panose="02040503050406030204" pitchFamily="18" charset="0"/>
                <a:cs typeface="B Yagut" panose="00000400000000000000" pitchFamily="2" charset="-78"/>
              </a:defRPr>
            </a:lvl4pPr>
            <a:lvl5pPr>
              <a:defRPr b="1" i="0" baseline="0">
                <a:latin typeface="Cambria" panose="02040503050406030204" pitchFamily="18" charset="0"/>
                <a:cs typeface="B Yagut" panose="00000400000000000000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42025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تیتر 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>
          <a:xfrm>
            <a:off x="381000" y="1752600"/>
            <a:ext cx="11462122" cy="3048000"/>
          </a:xfrm>
          <a:prstGeom prst="roundRect">
            <a:avLst>
              <a:gd name="adj" fmla="val 5802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66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i="0" baseline="0" dirty="0">
              <a:latin typeface="Cambria" panose="02040503050406030204" pitchFamily="18" charset="0"/>
              <a:cs typeface="B Titr" panose="000007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52600"/>
            <a:ext cx="11462123" cy="3048000"/>
          </a:xfrm>
        </p:spPr>
        <p:txBody>
          <a:bodyPr/>
          <a:lstStyle>
            <a:lvl1pPr>
              <a:defRPr sz="3200" b="1" i="0" u="none" cap="none" spc="0" baseline="0">
                <a:ln w="0"/>
                <a:solidFill>
                  <a:srgbClr val="00006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  <a:cs typeface="B Titr" panose="00000700000000000000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69"/>
          <a:stretch/>
        </p:blipFill>
        <p:spPr>
          <a:xfrm>
            <a:off x="10713189" y="76200"/>
            <a:ext cx="1402611" cy="1280160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858829" y="112915"/>
            <a:ext cx="2854360" cy="1219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>
              <a:lnSpc>
                <a:spcPct val="100000"/>
              </a:lnSpc>
            </a:pPr>
            <a:r>
              <a:rPr lang="fa-IR" sz="1800" b="1" dirty="0" smtClean="0">
                <a:solidFill>
                  <a:schemeClr val="bg1"/>
                </a:solidFill>
                <a:latin typeface="IranNastaliq" panose="02000503000000020003" pitchFamily="2" charset="0"/>
                <a:cs typeface="B Davat" panose="00000400000000000000" pitchFamily="2" charset="-78"/>
              </a:rPr>
              <a:t>شرکت</a:t>
            </a:r>
            <a:r>
              <a:rPr lang="fa-IR" sz="1800" b="1" baseline="0" dirty="0" smtClean="0">
                <a:solidFill>
                  <a:schemeClr val="bg1"/>
                </a:solidFill>
                <a:latin typeface="IranNastaliq" panose="02000503000000020003" pitchFamily="2" charset="0"/>
                <a:cs typeface="B Davat" panose="00000400000000000000" pitchFamily="2" charset="-78"/>
              </a:rPr>
              <a:t> مهندسی آب و فاضلاب کشور</a:t>
            </a:r>
          </a:p>
          <a:p>
            <a:pPr algn="ctr" rtl="1">
              <a:lnSpc>
                <a:spcPct val="100000"/>
              </a:lnSpc>
            </a:pPr>
            <a:endParaRPr lang="en-US" sz="600" b="1" dirty="0" smtClean="0">
              <a:solidFill>
                <a:schemeClr val="bg1"/>
              </a:solidFill>
              <a:latin typeface="IranNastaliq" panose="02000503000000020003" pitchFamily="2" charset="0"/>
              <a:cs typeface="B Davat" panose="00000400000000000000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a-IR" sz="2400" b="1" kern="1200" dirty="0" smtClean="0">
                <a:solidFill>
                  <a:schemeClr val="bg1"/>
                </a:solidFill>
                <a:latin typeface="IranNastaliq" panose="02000503000000020003" pitchFamily="2" charset="0"/>
                <a:ea typeface="+mn-ea"/>
                <a:cs typeface="B Davat" panose="00000400000000000000" pitchFamily="2" charset="-78"/>
              </a:rPr>
              <a:t>ستاد پایش شهرها و روستاهای در معرض تنش آب شرب</a:t>
            </a:r>
            <a:endParaRPr lang="en-US" sz="2400" b="1" kern="1200" dirty="0" smtClean="0">
              <a:solidFill>
                <a:schemeClr val="bg1"/>
              </a:solidFill>
              <a:latin typeface="IranNastaliq" panose="02000503000000020003" pitchFamily="2" charset="0"/>
              <a:ea typeface="+mn-ea"/>
              <a:cs typeface="B Dava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7699361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تیتر 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>
          <a:xfrm>
            <a:off x="6019800" y="265249"/>
            <a:ext cx="5823323" cy="801551"/>
          </a:xfrm>
          <a:prstGeom prst="roundRect">
            <a:avLst>
              <a:gd name="adj" fmla="val 5802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66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265249"/>
            <a:ext cx="5823323" cy="801551"/>
          </a:xfrm>
        </p:spPr>
        <p:txBody>
          <a:bodyPr/>
          <a:lstStyle>
            <a:lvl1pPr algn="ctr">
              <a:defRPr sz="2400" b="1" cap="none" spc="0" baseline="0">
                <a:ln w="0"/>
                <a:solidFill>
                  <a:srgbClr val="00006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11462122" cy="5257800"/>
          </a:xfrm>
        </p:spPr>
        <p:txBody>
          <a:bodyPr>
            <a:normAutofit/>
          </a:bodyPr>
          <a:lstStyle>
            <a:lvl1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 sz="2600" b="1" i="0" baseline="0">
                <a:latin typeface="Cambria" panose="02040503050406030204" pitchFamily="18" charset="0"/>
                <a:cs typeface="B Yagut" panose="00000400000000000000" pitchFamily="2" charset="-78"/>
              </a:defRPr>
            </a:lvl1pPr>
            <a:lvl2pPr>
              <a:defRPr b="1" i="0" baseline="0">
                <a:latin typeface="Cambria" panose="02040503050406030204" pitchFamily="18" charset="0"/>
                <a:cs typeface="B Yagut" panose="00000400000000000000" pitchFamily="2" charset="-78"/>
              </a:defRPr>
            </a:lvl2pPr>
            <a:lvl3pPr>
              <a:defRPr b="1" i="0" baseline="0">
                <a:latin typeface="Cambria" panose="02040503050406030204" pitchFamily="18" charset="0"/>
                <a:cs typeface="B Yagut" panose="00000400000000000000" pitchFamily="2" charset="-78"/>
              </a:defRPr>
            </a:lvl3pPr>
            <a:lvl4pPr>
              <a:defRPr b="1" i="0" baseline="0">
                <a:latin typeface="Cambria" panose="02040503050406030204" pitchFamily="18" charset="0"/>
                <a:cs typeface="B Yagut" panose="00000400000000000000" pitchFamily="2" charset="-78"/>
              </a:defRPr>
            </a:lvl4pPr>
            <a:lvl5pPr>
              <a:defRPr b="1" i="0" baseline="0">
                <a:latin typeface="Cambria" panose="02040503050406030204" pitchFamily="18" charset="0"/>
                <a:cs typeface="B Yagut" panose="00000400000000000000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0566367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11506200" cy="6096000"/>
          </a:xfrm>
        </p:spPr>
        <p:txBody>
          <a:bodyPr/>
          <a:lstStyle>
            <a:lvl1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 sz="2400" b="1" i="0" baseline="0">
                <a:solidFill>
                  <a:schemeClr val="bg1"/>
                </a:solidFill>
                <a:latin typeface="Cambria" panose="02040503050406030204" pitchFamily="18" charset="0"/>
                <a:cs typeface="B Yagut" panose="00000400000000000000" pitchFamily="2" charset="-78"/>
              </a:defRPr>
            </a:lvl1pPr>
            <a:lvl2pPr>
              <a:defRPr b="1" i="0" baseline="0">
                <a:solidFill>
                  <a:schemeClr val="bg1"/>
                </a:solidFill>
                <a:latin typeface="Cambria" panose="02040503050406030204" pitchFamily="18" charset="0"/>
                <a:cs typeface="B Yagut" panose="00000400000000000000" pitchFamily="2" charset="-78"/>
              </a:defRPr>
            </a:lvl2pPr>
            <a:lvl3pPr>
              <a:defRPr b="1" i="0" baseline="0">
                <a:solidFill>
                  <a:schemeClr val="bg1"/>
                </a:solidFill>
                <a:latin typeface="Cambria" panose="02040503050406030204" pitchFamily="18" charset="0"/>
                <a:cs typeface="B Yagut" panose="00000400000000000000" pitchFamily="2" charset="-78"/>
              </a:defRPr>
            </a:lvl3pPr>
            <a:lvl4pPr>
              <a:defRPr b="1" i="0" baseline="0">
                <a:solidFill>
                  <a:schemeClr val="bg1"/>
                </a:solidFill>
                <a:latin typeface="Cambria" panose="02040503050406030204" pitchFamily="18" charset="0"/>
                <a:cs typeface="B Yagut" panose="00000400000000000000" pitchFamily="2" charset="-78"/>
              </a:defRPr>
            </a:lvl4pPr>
            <a:lvl5pPr>
              <a:defRPr b="1" i="0" baseline="0">
                <a:solidFill>
                  <a:schemeClr val="bg1"/>
                </a:solidFill>
                <a:latin typeface="Cambria" panose="02040503050406030204" pitchFamily="18" charset="0"/>
                <a:cs typeface="B Yagut" panose="00000400000000000000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5037054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سف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256300"/>
      </p:ext>
    </p:extLst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بخش اص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1" y="3124200"/>
            <a:ext cx="11113244" cy="3177181"/>
          </a:xfrm>
        </p:spPr>
        <p:txBody>
          <a:bodyPr anchor="ctr"/>
          <a:lstStyle>
            <a:lvl1pPr algn="ctr">
              <a:defRPr sz="7200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cs typeface="B Titr" panose="00000700000000000000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69"/>
          <a:stretch/>
        </p:blipFill>
        <p:spPr>
          <a:xfrm>
            <a:off x="5261708" y="152400"/>
            <a:ext cx="1656627" cy="1512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3417042" y="1708500"/>
            <a:ext cx="5345958" cy="12633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>
              <a:lnSpc>
                <a:spcPts val="4000"/>
              </a:lnSpc>
            </a:pPr>
            <a:r>
              <a:rPr lang="fa-IR" sz="1600" dirty="0" smtClean="0">
                <a:solidFill>
                  <a:schemeClr val="bg1"/>
                </a:solidFill>
                <a:latin typeface="IranNastaliq" panose="02000503000000020003" pitchFamily="2" charset="0"/>
                <a:cs typeface="B Titr" panose="00000700000000000000" pitchFamily="2" charset="-78"/>
              </a:rPr>
              <a:t>شرکت</a:t>
            </a:r>
            <a:r>
              <a:rPr lang="fa-IR" sz="1600" baseline="0" dirty="0" smtClean="0">
                <a:solidFill>
                  <a:schemeClr val="bg1"/>
                </a:solidFill>
                <a:latin typeface="IranNastaliq" panose="02000503000000020003" pitchFamily="2" charset="0"/>
                <a:cs typeface="B Titr" panose="00000700000000000000" pitchFamily="2" charset="-78"/>
              </a:rPr>
              <a:t> مهندسی آب و فاضلاب کشور</a:t>
            </a:r>
            <a:endParaRPr lang="en-US" sz="1600" dirty="0" smtClean="0">
              <a:solidFill>
                <a:schemeClr val="bg1"/>
              </a:solidFill>
              <a:latin typeface="IranNastaliq" panose="02000503000000020003" pitchFamily="2" charset="0"/>
              <a:cs typeface="B Titr" panose="00000700000000000000" pitchFamily="2" charset="-78"/>
            </a:endParaRPr>
          </a:p>
          <a:p>
            <a:pPr algn="ctr" rtl="1">
              <a:lnSpc>
                <a:spcPts val="4000"/>
              </a:lnSpc>
            </a:pPr>
            <a:r>
              <a:rPr lang="fa-IR" sz="2000" dirty="0" smtClean="0">
                <a:solidFill>
                  <a:schemeClr val="bg1"/>
                </a:solidFill>
                <a:latin typeface="IranNastaliq" panose="02000503000000020003" pitchFamily="2" charset="0"/>
                <a:cs typeface="B Titr" panose="00000700000000000000" pitchFamily="2" charset="-78"/>
              </a:rPr>
              <a:t>ستاد پایش شهرها و روستاهای در معرض تنش آب شرب</a:t>
            </a:r>
            <a:endParaRPr lang="en-US" sz="2400" b="1" dirty="0">
              <a:solidFill>
                <a:schemeClr val="bg1"/>
              </a:solidFill>
              <a:latin typeface="IranNastaliq" panose="02000503000000020003" pitchFamily="2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6867691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65249"/>
            <a:ext cx="11462123" cy="86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71334"/>
            <a:ext cx="11462122" cy="5181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8233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80" r:id="rId1"/>
    <p:sldLayoutId id="2147483974" r:id="rId2"/>
    <p:sldLayoutId id="2147484082" r:id="rId3"/>
    <p:sldLayoutId id="2147484032" r:id="rId4"/>
    <p:sldLayoutId id="2147484027" r:id="rId5"/>
    <p:sldLayoutId id="2147483979" r:id="rId6"/>
    <p:sldLayoutId id="2147484081" r:id="rId7"/>
  </p:sldLayoutIdLst>
  <p:transition spd="slow">
    <p:blinds dir="vert"/>
  </p:transition>
  <p:hf hdr="0" ftr="0" dt="0"/>
  <p:txStyles>
    <p:titleStyle>
      <a:lvl1pPr algn="ctr" defTabSz="457200" rtl="1" eaLnBrk="1" latinLnBrk="0" hangingPunct="1">
        <a:spcBef>
          <a:spcPct val="0"/>
        </a:spcBef>
        <a:buNone/>
        <a:defRPr sz="3600" b="1" i="0" kern="1200">
          <a:solidFill>
            <a:schemeClr val="tx2"/>
          </a:solidFill>
          <a:latin typeface="+mj-lt"/>
          <a:ea typeface="+mj-ea"/>
          <a:cs typeface="B Titr" panose="00000700000000000000" pitchFamily="2" charset="-78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1" i="0" kern="1200">
          <a:solidFill>
            <a:schemeClr val="bg1"/>
          </a:solidFill>
          <a:latin typeface="+mj-lt"/>
          <a:ea typeface="+mj-ea"/>
          <a:cs typeface="B Yagut" panose="00000400000000000000" pitchFamily="2" charset="-78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1" i="0" kern="1200">
          <a:solidFill>
            <a:schemeClr val="bg1"/>
          </a:solidFill>
          <a:latin typeface="+mj-lt"/>
          <a:ea typeface="+mj-ea"/>
          <a:cs typeface="B Yagut" panose="00000400000000000000" pitchFamily="2" charset="-78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1" i="0" kern="1200">
          <a:solidFill>
            <a:schemeClr val="bg1"/>
          </a:solidFill>
          <a:latin typeface="+mj-lt"/>
          <a:ea typeface="+mj-ea"/>
          <a:cs typeface="B Yagut" panose="00000400000000000000" pitchFamily="2" charset="-78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1" i="0" kern="1200">
          <a:solidFill>
            <a:schemeClr val="bg1"/>
          </a:solidFill>
          <a:latin typeface="+mj-lt"/>
          <a:ea typeface="+mj-ea"/>
          <a:cs typeface="B Yagut" panose="00000400000000000000" pitchFamily="2" charset="-78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1" i="0" kern="1200">
          <a:solidFill>
            <a:schemeClr val="bg1"/>
          </a:solidFill>
          <a:latin typeface="+mj-lt"/>
          <a:ea typeface="+mj-ea"/>
          <a:cs typeface="B Yagut" panose="00000400000000000000" pitchFamily="2" charset="-78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1" y="3100982"/>
            <a:ext cx="11113244" cy="3223618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fa-IR" sz="4800" dirty="0" smtClean="0"/>
              <a:t>گزارش شهرها / روستاهای مواجه با تنش آبی:</a:t>
            </a:r>
            <a:br>
              <a:rPr lang="fa-IR" sz="4800" dirty="0" smtClean="0"/>
            </a:br>
            <a:r>
              <a:rPr lang="fa-IR" sz="4800" dirty="0" smtClean="0"/>
              <a:t>استان ........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30446946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effectLst/>
              </a:rPr>
              <a:t>وضعیت تولید آب در سال </a:t>
            </a:r>
            <a:r>
              <a:rPr lang="fa-IR" dirty="0" smtClean="0">
                <a:effectLst/>
              </a:rPr>
              <a:t>13۹۶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051759"/>
              </p:ext>
            </p:extLst>
          </p:nvPr>
        </p:nvGraphicFramePr>
        <p:xfrm>
          <a:off x="381000" y="1524000"/>
          <a:ext cx="11461751" cy="411480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076783">
                  <a:extLst>
                    <a:ext uri="{9D8B030D-6E8A-4147-A177-3AD203B41FA5}">
                      <a16:colId xmlns:a16="http://schemas.microsoft.com/office/drawing/2014/main" val="1252565197"/>
                    </a:ext>
                  </a:extLst>
                </a:gridCol>
                <a:gridCol w="2706280">
                  <a:extLst>
                    <a:ext uri="{9D8B030D-6E8A-4147-A177-3AD203B41FA5}">
                      <a16:colId xmlns:a16="http://schemas.microsoft.com/office/drawing/2014/main" val="1047389133"/>
                    </a:ext>
                  </a:extLst>
                </a:gridCol>
                <a:gridCol w="2291889">
                  <a:extLst>
                    <a:ext uri="{9D8B030D-6E8A-4147-A177-3AD203B41FA5}">
                      <a16:colId xmlns:a16="http://schemas.microsoft.com/office/drawing/2014/main" val="1676071031"/>
                    </a:ext>
                  </a:extLst>
                </a:gridCol>
                <a:gridCol w="2386799">
                  <a:extLst>
                    <a:ext uri="{9D8B030D-6E8A-4147-A177-3AD203B41FA5}">
                      <a16:colId xmlns:a16="http://schemas.microsoft.com/office/drawing/2014/main" val="3155119367"/>
                    </a:ext>
                  </a:extLst>
                </a:gridCol>
              </a:tblGrid>
              <a:tr h="592817">
                <a:tc row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متوسط تولید </a:t>
                      </a:r>
                      <a:r>
                        <a:rPr lang="fa-IR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آب</a:t>
                      </a:r>
                      <a:r>
                        <a:rPr lang="ar-SA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، </a:t>
                      </a: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لیتر در ثانیه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منابع زیرزمینی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منابع سطحی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کل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3306562"/>
                  </a:ext>
                </a:extLst>
              </a:tr>
              <a:tr h="5928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7987959"/>
                  </a:ext>
                </a:extLst>
              </a:tr>
              <a:tr h="592817">
                <a:tc row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کل تولید </a:t>
                      </a:r>
                      <a:r>
                        <a:rPr lang="fa-IR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آب</a:t>
                      </a:r>
                      <a:r>
                        <a:rPr lang="ar-SA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، </a:t>
                      </a: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میلیون متر مکعب 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منابع زیرزمینی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منابع سطحی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کل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255917"/>
                  </a:ext>
                </a:extLst>
              </a:tr>
              <a:tr h="5928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2169194"/>
                  </a:ext>
                </a:extLst>
              </a:tr>
              <a:tr h="592817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حداکثر </a:t>
                      </a:r>
                      <a:r>
                        <a:rPr lang="fa-IR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میزان </a:t>
                      </a:r>
                      <a:r>
                        <a:rPr lang="ar-SA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تولید </a:t>
                      </a:r>
                      <a:r>
                        <a:rPr lang="fa-IR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آب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لیتر در ثانیه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136075"/>
                  </a:ext>
                </a:extLst>
              </a:tr>
              <a:tr h="115071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حداکثر تولید سرانه </a:t>
                      </a:r>
                      <a:r>
                        <a:rPr lang="ar-SA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آب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لیتر به ازای هر نفر در روز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45215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2151" y="5895946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برای ماه‌های آتی تا پایان سال، برآورد تولید آب لحاظ گردد.</a:t>
            </a:r>
            <a:endParaRPr lang="en-US" sz="20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76640540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effectLst/>
              </a:rPr>
              <a:t>وضعیت فروش آب در سال </a:t>
            </a:r>
            <a:r>
              <a:rPr lang="fa-IR" dirty="0" smtClean="0">
                <a:effectLst/>
              </a:rPr>
              <a:t>13۹۶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30260"/>
              </p:ext>
            </p:extLst>
          </p:nvPr>
        </p:nvGraphicFramePr>
        <p:xfrm>
          <a:off x="381000" y="1295400"/>
          <a:ext cx="11461750" cy="475640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006324">
                  <a:extLst>
                    <a:ext uri="{9D8B030D-6E8A-4147-A177-3AD203B41FA5}">
                      <a16:colId xmlns:a16="http://schemas.microsoft.com/office/drawing/2014/main" val="1319914853"/>
                    </a:ext>
                  </a:extLst>
                </a:gridCol>
                <a:gridCol w="970722">
                  <a:extLst>
                    <a:ext uri="{9D8B030D-6E8A-4147-A177-3AD203B41FA5}">
                      <a16:colId xmlns:a16="http://schemas.microsoft.com/office/drawing/2014/main" val="1108136630"/>
                    </a:ext>
                  </a:extLst>
                </a:gridCol>
                <a:gridCol w="970722">
                  <a:extLst>
                    <a:ext uri="{9D8B030D-6E8A-4147-A177-3AD203B41FA5}">
                      <a16:colId xmlns:a16="http://schemas.microsoft.com/office/drawing/2014/main" val="3556901572"/>
                    </a:ext>
                  </a:extLst>
                </a:gridCol>
                <a:gridCol w="636932">
                  <a:extLst>
                    <a:ext uri="{9D8B030D-6E8A-4147-A177-3AD203B41FA5}">
                      <a16:colId xmlns:a16="http://schemas.microsoft.com/office/drawing/2014/main" val="2000857237"/>
                    </a:ext>
                  </a:extLst>
                </a:gridCol>
                <a:gridCol w="383484">
                  <a:extLst>
                    <a:ext uri="{9D8B030D-6E8A-4147-A177-3AD203B41FA5}">
                      <a16:colId xmlns:a16="http://schemas.microsoft.com/office/drawing/2014/main" val="453172707"/>
                    </a:ext>
                  </a:extLst>
                </a:gridCol>
                <a:gridCol w="1080052">
                  <a:extLst>
                    <a:ext uri="{9D8B030D-6E8A-4147-A177-3AD203B41FA5}">
                      <a16:colId xmlns:a16="http://schemas.microsoft.com/office/drawing/2014/main" val="1180914782"/>
                    </a:ext>
                  </a:extLst>
                </a:gridCol>
                <a:gridCol w="1083366">
                  <a:extLst>
                    <a:ext uri="{9D8B030D-6E8A-4147-A177-3AD203B41FA5}">
                      <a16:colId xmlns:a16="http://schemas.microsoft.com/office/drawing/2014/main" val="1593750679"/>
                    </a:ext>
                  </a:extLst>
                </a:gridCol>
                <a:gridCol w="891623">
                  <a:extLst>
                    <a:ext uri="{9D8B030D-6E8A-4147-A177-3AD203B41FA5}">
                      <a16:colId xmlns:a16="http://schemas.microsoft.com/office/drawing/2014/main" val="6676659"/>
                    </a:ext>
                  </a:extLst>
                </a:gridCol>
                <a:gridCol w="271255">
                  <a:extLst>
                    <a:ext uri="{9D8B030D-6E8A-4147-A177-3AD203B41FA5}">
                      <a16:colId xmlns:a16="http://schemas.microsoft.com/office/drawing/2014/main" val="239277965"/>
                    </a:ext>
                  </a:extLst>
                </a:gridCol>
                <a:gridCol w="1113184">
                  <a:extLst>
                    <a:ext uri="{9D8B030D-6E8A-4147-A177-3AD203B41FA5}">
                      <a16:colId xmlns:a16="http://schemas.microsoft.com/office/drawing/2014/main" val="3732711285"/>
                    </a:ext>
                  </a:extLst>
                </a:gridCol>
                <a:gridCol w="1103242">
                  <a:extLst>
                    <a:ext uri="{9D8B030D-6E8A-4147-A177-3AD203B41FA5}">
                      <a16:colId xmlns:a16="http://schemas.microsoft.com/office/drawing/2014/main" val="2229133700"/>
                    </a:ext>
                  </a:extLst>
                </a:gridCol>
                <a:gridCol w="950844">
                  <a:extLst>
                    <a:ext uri="{9D8B030D-6E8A-4147-A177-3AD203B41FA5}">
                      <a16:colId xmlns:a16="http://schemas.microsoft.com/office/drawing/2014/main" val="1804500639"/>
                    </a:ext>
                  </a:extLst>
                </a:gridCol>
              </a:tblGrid>
              <a:tr h="470618">
                <a:tc row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کل </a:t>
                      </a:r>
                      <a:r>
                        <a:rPr lang="ar-SA" sz="2000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فروش، </a:t>
                      </a:r>
                      <a:r>
                        <a:rPr lang="ar-SA" sz="20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میلیون متر مکعب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خانگی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تجاری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صنعتی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آموزشی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بهداشتی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نظامی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عمومی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سایر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جمع کل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6974912"/>
                  </a:ext>
                </a:extLst>
              </a:tr>
              <a:tr h="5208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rtl="1"/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1945783"/>
                  </a:ext>
                </a:extLst>
              </a:tr>
              <a:tr h="94123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درصد فروش به تولید آب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75669"/>
                  </a:ext>
                </a:extLst>
              </a:tr>
              <a:tr h="94123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درصد آب بدون درآمد (کل)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101019"/>
                  </a:ext>
                </a:extLst>
              </a:tr>
              <a:tr h="470618">
                <a:tc row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سرانه فروش آب، لیتر در روز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خانگی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غیرخانگی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کل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660975"/>
                  </a:ext>
                </a:extLst>
              </a:tr>
              <a:tr h="470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790559"/>
                  </a:ext>
                </a:extLst>
              </a:tr>
              <a:tr h="94123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متوسط سرانه تولید آب، لیتر در روز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57563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2150" y="6209435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بر اساس اطلاعات دوره‌های از ابتدای سال ۱۳۹۶ تکمیل گردد.</a:t>
            </a:r>
            <a:endParaRPr lang="en-US" sz="20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7177552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effectLst/>
              </a:rPr>
              <a:t>وضعیت تغییرات منابع آب زیرزمینی در مقایسه با دراز مدت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915060"/>
              </p:ext>
            </p:extLst>
          </p:nvPr>
        </p:nvGraphicFramePr>
        <p:xfrm>
          <a:off x="381000" y="1447800"/>
          <a:ext cx="11435619" cy="502920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501419">
                  <a:extLst>
                    <a:ext uri="{9D8B030D-6E8A-4147-A177-3AD203B41FA5}">
                      <a16:colId xmlns:a16="http://schemas.microsoft.com/office/drawing/2014/main" val="4256705413"/>
                    </a:ext>
                  </a:extLst>
                </a:gridCol>
                <a:gridCol w="2299252">
                  <a:extLst>
                    <a:ext uri="{9D8B030D-6E8A-4147-A177-3AD203B41FA5}">
                      <a16:colId xmlns:a16="http://schemas.microsoft.com/office/drawing/2014/main" val="3178266506"/>
                    </a:ext>
                  </a:extLst>
                </a:gridCol>
                <a:gridCol w="1441462">
                  <a:extLst>
                    <a:ext uri="{9D8B030D-6E8A-4147-A177-3AD203B41FA5}">
                      <a16:colId xmlns:a16="http://schemas.microsoft.com/office/drawing/2014/main" val="1641247709"/>
                    </a:ext>
                  </a:extLst>
                </a:gridCol>
                <a:gridCol w="3193486">
                  <a:extLst>
                    <a:ext uri="{9D8B030D-6E8A-4147-A177-3AD203B41FA5}">
                      <a16:colId xmlns:a16="http://schemas.microsoft.com/office/drawing/2014/main" val="2162105741"/>
                    </a:ext>
                  </a:extLst>
                </a:gridCol>
              </a:tblGrid>
              <a:tr h="111760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عنوان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از </a:t>
                      </a: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ابتدای ورود به مدار </a:t>
                      </a:r>
                      <a:r>
                        <a:rPr lang="fa-IR" sz="2400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بهره‌برداری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13۹۶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ملاحظات 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19047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تعداد چاه‌ها (حلقه)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r>
                        <a:rPr lang="fa-IR" sz="2400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-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88458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دبی کل بر مبنای پروانه (لیتر در ثانیه)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0129106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دبی قابل برداشت (لیتر در ثانیه)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963366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دبی متوسط برداشت شده (لیتر در ثانیه)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2206637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تعداد چاه‌های خشک </a:t>
                      </a:r>
                      <a:r>
                        <a:rPr lang="fa-IR" sz="2400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شده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55726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تعداد چاه‌های شور </a:t>
                      </a:r>
                      <a:r>
                        <a:rPr lang="fa-IR" sz="2400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شده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8277366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حجم استحصال (میلیون متر مکعب)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2438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42025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dirty="0">
                <a:effectLst/>
              </a:rPr>
              <a:t>وضعیت تخصیص و دریافت آب در </a:t>
            </a:r>
            <a:r>
              <a:rPr lang="fa-IR" sz="2800" dirty="0" smtClean="0">
                <a:effectLst/>
              </a:rPr>
              <a:t>سال آبی ۹۶-۹۷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07869" y="1447798"/>
          <a:ext cx="11461758" cy="4915506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016803">
                  <a:extLst>
                    <a:ext uri="{9D8B030D-6E8A-4147-A177-3AD203B41FA5}">
                      <a16:colId xmlns:a16="http://schemas.microsoft.com/office/drawing/2014/main" val="3687084397"/>
                    </a:ext>
                  </a:extLst>
                </a:gridCol>
                <a:gridCol w="665922">
                  <a:extLst>
                    <a:ext uri="{9D8B030D-6E8A-4147-A177-3AD203B41FA5}">
                      <a16:colId xmlns:a16="http://schemas.microsoft.com/office/drawing/2014/main" val="3965844025"/>
                    </a:ext>
                  </a:extLst>
                </a:gridCol>
                <a:gridCol w="689112">
                  <a:extLst>
                    <a:ext uri="{9D8B030D-6E8A-4147-A177-3AD203B41FA5}">
                      <a16:colId xmlns:a16="http://schemas.microsoft.com/office/drawing/2014/main" val="3899252575"/>
                    </a:ext>
                  </a:extLst>
                </a:gridCol>
                <a:gridCol w="583096">
                  <a:extLst>
                    <a:ext uri="{9D8B030D-6E8A-4147-A177-3AD203B41FA5}">
                      <a16:colId xmlns:a16="http://schemas.microsoft.com/office/drawing/2014/main" val="3642807651"/>
                    </a:ext>
                  </a:extLst>
                </a:gridCol>
                <a:gridCol w="669236">
                  <a:extLst>
                    <a:ext uri="{9D8B030D-6E8A-4147-A177-3AD203B41FA5}">
                      <a16:colId xmlns:a16="http://schemas.microsoft.com/office/drawing/2014/main" val="2130949962"/>
                    </a:ext>
                  </a:extLst>
                </a:gridCol>
                <a:gridCol w="632790">
                  <a:extLst>
                    <a:ext uri="{9D8B030D-6E8A-4147-A177-3AD203B41FA5}">
                      <a16:colId xmlns:a16="http://schemas.microsoft.com/office/drawing/2014/main" val="2872903065"/>
                    </a:ext>
                  </a:extLst>
                </a:gridCol>
                <a:gridCol w="639418">
                  <a:extLst>
                    <a:ext uri="{9D8B030D-6E8A-4147-A177-3AD203B41FA5}">
                      <a16:colId xmlns:a16="http://schemas.microsoft.com/office/drawing/2014/main" val="3228300268"/>
                    </a:ext>
                  </a:extLst>
                </a:gridCol>
                <a:gridCol w="606286">
                  <a:extLst>
                    <a:ext uri="{9D8B030D-6E8A-4147-A177-3AD203B41FA5}">
                      <a16:colId xmlns:a16="http://schemas.microsoft.com/office/drawing/2014/main" val="1376779276"/>
                    </a:ext>
                  </a:extLst>
                </a:gridCol>
                <a:gridCol w="612914">
                  <a:extLst>
                    <a:ext uri="{9D8B030D-6E8A-4147-A177-3AD203B41FA5}">
                      <a16:colId xmlns:a16="http://schemas.microsoft.com/office/drawing/2014/main" val="705889081"/>
                    </a:ext>
                  </a:extLst>
                </a:gridCol>
                <a:gridCol w="583096">
                  <a:extLst>
                    <a:ext uri="{9D8B030D-6E8A-4147-A177-3AD203B41FA5}">
                      <a16:colId xmlns:a16="http://schemas.microsoft.com/office/drawing/2014/main" val="830756624"/>
                    </a:ext>
                  </a:extLst>
                </a:gridCol>
                <a:gridCol w="632790">
                  <a:extLst>
                    <a:ext uri="{9D8B030D-6E8A-4147-A177-3AD203B41FA5}">
                      <a16:colId xmlns:a16="http://schemas.microsoft.com/office/drawing/2014/main" val="271250743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8333495"/>
                    </a:ext>
                  </a:extLst>
                </a:gridCol>
                <a:gridCol w="701998">
                  <a:extLst>
                    <a:ext uri="{9D8B030D-6E8A-4147-A177-3AD203B41FA5}">
                      <a16:colId xmlns:a16="http://schemas.microsoft.com/office/drawing/2014/main" val="1625909116"/>
                    </a:ext>
                  </a:extLst>
                </a:gridCol>
                <a:gridCol w="818697">
                  <a:extLst>
                    <a:ext uri="{9D8B030D-6E8A-4147-A177-3AD203B41FA5}">
                      <a16:colId xmlns:a16="http://schemas.microsoft.com/office/drawing/2014/main" val="207211157"/>
                    </a:ext>
                  </a:extLst>
                </a:gridCol>
              </a:tblGrid>
              <a:tr h="1295402"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ar-SA" sz="2000" b="1" spc="-20">
                          <a:effectLst/>
                          <a:cs typeface="B Yagut" panose="00000400000000000000" pitchFamily="2" charset="-78"/>
                        </a:rPr>
                        <a:t>ماه سال</a:t>
                      </a:r>
                      <a:endParaRPr lang="en-US" sz="2000" b="1">
                        <a:effectLst/>
                        <a:cs typeface="B Yagut" panose="00000400000000000000" pitchFamily="2" charset="-78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b="1" spc="-20">
                          <a:effectLst/>
                          <a:cs typeface="B Yagut" panose="00000400000000000000" pitchFamily="2" charset="-78"/>
                        </a:rPr>
                        <a:t>آیتم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مهر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آبان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آذر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دي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بهمن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اسفند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فروردين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ارديبهشت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خرداد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تير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مرداد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شهريور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جمع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9607669"/>
                  </a:ext>
                </a:extLst>
              </a:tr>
              <a:tr h="452513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کل میزان برداشت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187275"/>
                  </a:ext>
                </a:extLst>
              </a:tr>
              <a:tr h="452513">
                <a:tc>
                  <a:txBody>
                    <a:bodyPr/>
                    <a:lstStyle/>
                    <a:p>
                      <a:pPr marL="274320" algn="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برداشت از منابع سطحی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1328996"/>
                  </a:ext>
                </a:extLst>
              </a:tr>
              <a:tr h="452513">
                <a:tc>
                  <a:txBody>
                    <a:bodyPr/>
                    <a:lstStyle/>
                    <a:p>
                      <a:pPr marL="274320" algn="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برداشت از منابع زیرزمینی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8560433"/>
                  </a:ext>
                </a:extLst>
              </a:tr>
              <a:tr h="452513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کل میزان تخصیص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5748396"/>
                  </a:ext>
                </a:extLst>
              </a:tr>
              <a:tr h="452513">
                <a:tc>
                  <a:txBody>
                    <a:bodyPr/>
                    <a:lstStyle/>
                    <a:p>
                      <a:pPr marL="274320" algn="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تخصیص از منابع سطحی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3245576"/>
                  </a:ext>
                </a:extLst>
              </a:tr>
              <a:tr h="452513">
                <a:tc>
                  <a:txBody>
                    <a:bodyPr/>
                    <a:lstStyle/>
                    <a:p>
                      <a:pPr marL="274320" algn="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تخصیص از منابع زیرزمینی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4374936"/>
                  </a:ext>
                </a:extLst>
              </a:tr>
              <a:tr h="452513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میزان نياز آبي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280172"/>
                  </a:ext>
                </a:extLst>
              </a:tr>
              <a:tr h="452513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ميزان كمبود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08439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59027" y="637497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واحدها بر حست میلیون متر مکعب است. برای ماه‌های آتی، صرفاً میزان تخصیص ذکر گردد</a:t>
            </a:r>
            <a:endParaRPr lang="en-US" sz="20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4757377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effectLst/>
              </a:rPr>
              <a:t>پیش‌بینی تامین </a:t>
            </a:r>
            <a:r>
              <a:rPr lang="fa-IR" dirty="0">
                <a:effectLst/>
              </a:rPr>
              <a:t>آب در سال </a:t>
            </a:r>
            <a:r>
              <a:rPr lang="fa-IR" dirty="0" smtClean="0">
                <a:effectLst/>
              </a:rPr>
              <a:t>13۹۷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673170"/>
              </p:ext>
            </p:extLst>
          </p:nvPr>
        </p:nvGraphicFramePr>
        <p:xfrm>
          <a:off x="381373" y="1676400"/>
          <a:ext cx="11461750" cy="434340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6980366">
                  <a:extLst>
                    <a:ext uri="{9D8B030D-6E8A-4147-A177-3AD203B41FA5}">
                      <a16:colId xmlns:a16="http://schemas.microsoft.com/office/drawing/2014/main" val="1256968175"/>
                    </a:ext>
                  </a:extLst>
                </a:gridCol>
                <a:gridCol w="2024448">
                  <a:extLst>
                    <a:ext uri="{9D8B030D-6E8A-4147-A177-3AD203B41FA5}">
                      <a16:colId xmlns:a16="http://schemas.microsoft.com/office/drawing/2014/main" val="2418098014"/>
                    </a:ext>
                  </a:extLst>
                </a:gridCol>
                <a:gridCol w="2456936">
                  <a:extLst>
                    <a:ext uri="{9D8B030D-6E8A-4147-A177-3AD203B41FA5}">
                      <a16:colId xmlns:a16="http://schemas.microsoft.com/office/drawing/2014/main" val="3632934447"/>
                    </a:ext>
                  </a:extLst>
                </a:gridCol>
              </a:tblGrid>
              <a:tr h="10858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پیش‌بینی </a:t>
                      </a: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حداکثر تولید </a:t>
                      </a:r>
                      <a:r>
                        <a:rPr lang="ar-SA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آب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لیتر در ثانیه</a:t>
                      </a:r>
                      <a:endParaRPr lang="en-US" sz="3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6228236"/>
                  </a:ext>
                </a:extLst>
              </a:tr>
              <a:tr h="10858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پیش‌بینی </a:t>
                      </a: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حداکثر روزانه آب مورد </a:t>
                      </a:r>
                      <a:r>
                        <a:rPr lang="ar-SA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نیاز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لیتر در ثانیه</a:t>
                      </a:r>
                      <a:endParaRPr lang="en-US" sz="3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654290"/>
                  </a:ext>
                </a:extLst>
              </a:tr>
              <a:tr h="10858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پیش‌بینی </a:t>
                      </a: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میزان کمبود تولید آب در شرایط پیک </a:t>
                      </a:r>
                      <a:r>
                        <a:rPr lang="fa-IR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مصرف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لیتر در ثانیه</a:t>
                      </a:r>
                      <a:endParaRPr lang="en-US" sz="3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62260"/>
                  </a:ext>
                </a:extLst>
              </a:tr>
              <a:tr h="10858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پیش‌بینی </a:t>
                      </a: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نسبت کمبود به </a:t>
                      </a:r>
                      <a:r>
                        <a:rPr lang="ar-SA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تولید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درصد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7493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58636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effectLst/>
              </a:rPr>
              <a:t>پیش‌بینی وضعیت تامین </a:t>
            </a:r>
            <a:r>
              <a:rPr lang="fa-IR" dirty="0">
                <a:effectLst/>
              </a:rPr>
              <a:t>آب در سال </a:t>
            </a:r>
            <a:r>
              <a:rPr lang="fa-IR" dirty="0" smtClean="0">
                <a:effectLst/>
              </a:rPr>
              <a:t>13۹۷، </a:t>
            </a:r>
            <a:r>
              <a:rPr lang="fa-IR" dirty="0">
                <a:effectLst/>
              </a:rPr>
              <a:t>م م </a:t>
            </a:r>
            <a:r>
              <a:rPr lang="fa-IR" dirty="0" smtClean="0">
                <a:effectLst/>
              </a:rPr>
              <a:t>م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982156"/>
              </p:ext>
            </p:extLst>
          </p:nvPr>
        </p:nvGraphicFramePr>
        <p:xfrm>
          <a:off x="394245" y="1524000"/>
          <a:ext cx="11461758" cy="472440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2602673">
                  <a:extLst>
                    <a:ext uri="{9D8B030D-6E8A-4147-A177-3AD203B41FA5}">
                      <a16:colId xmlns:a16="http://schemas.microsoft.com/office/drawing/2014/main" val="3687084397"/>
                    </a:ext>
                  </a:extLst>
                </a:gridCol>
                <a:gridCol w="689112">
                  <a:extLst>
                    <a:ext uri="{9D8B030D-6E8A-4147-A177-3AD203B41FA5}">
                      <a16:colId xmlns:a16="http://schemas.microsoft.com/office/drawing/2014/main" val="3965844025"/>
                    </a:ext>
                  </a:extLst>
                </a:gridCol>
                <a:gridCol w="692426">
                  <a:extLst>
                    <a:ext uri="{9D8B030D-6E8A-4147-A177-3AD203B41FA5}">
                      <a16:colId xmlns:a16="http://schemas.microsoft.com/office/drawing/2014/main" val="3899252575"/>
                    </a:ext>
                  </a:extLst>
                </a:gridCol>
                <a:gridCol w="642732">
                  <a:extLst>
                    <a:ext uri="{9D8B030D-6E8A-4147-A177-3AD203B41FA5}">
                      <a16:colId xmlns:a16="http://schemas.microsoft.com/office/drawing/2014/main" val="3642807651"/>
                    </a:ext>
                  </a:extLst>
                </a:gridCol>
                <a:gridCol w="689112">
                  <a:extLst>
                    <a:ext uri="{9D8B030D-6E8A-4147-A177-3AD203B41FA5}">
                      <a16:colId xmlns:a16="http://schemas.microsoft.com/office/drawing/2014/main" val="2130949962"/>
                    </a:ext>
                  </a:extLst>
                </a:gridCol>
                <a:gridCol w="662608">
                  <a:extLst>
                    <a:ext uri="{9D8B030D-6E8A-4147-A177-3AD203B41FA5}">
                      <a16:colId xmlns:a16="http://schemas.microsoft.com/office/drawing/2014/main" val="2872903065"/>
                    </a:ext>
                  </a:extLst>
                </a:gridCol>
                <a:gridCol w="695740">
                  <a:extLst>
                    <a:ext uri="{9D8B030D-6E8A-4147-A177-3AD203B41FA5}">
                      <a16:colId xmlns:a16="http://schemas.microsoft.com/office/drawing/2014/main" val="3228300268"/>
                    </a:ext>
                  </a:extLst>
                </a:gridCol>
                <a:gridCol w="639418">
                  <a:extLst>
                    <a:ext uri="{9D8B030D-6E8A-4147-A177-3AD203B41FA5}">
                      <a16:colId xmlns:a16="http://schemas.microsoft.com/office/drawing/2014/main" val="1376779276"/>
                    </a:ext>
                  </a:extLst>
                </a:gridCol>
                <a:gridCol w="662608">
                  <a:extLst>
                    <a:ext uri="{9D8B030D-6E8A-4147-A177-3AD203B41FA5}">
                      <a16:colId xmlns:a16="http://schemas.microsoft.com/office/drawing/2014/main" val="705889081"/>
                    </a:ext>
                  </a:extLst>
                </a:gridCol>
                <a:gridCol w="665922">
                  <a:extLst>
                    <a:ext uri="{9D8B030D-6E8A-4147-A177-3AD203B41FA5}">
                      <a16:colId xmlns:a16="http://schemas.microsoft.com/office/drawing/2014/main" val="830756624"/>
                    </a:ext>
                  </a:extLst>
                </a:gridCol>
                <a:gridCol w="639418">
                  <a:extLst>
                    <a:ext uri="{9D8B030D-6E8A-4147-A177-3AD203B41FA5}">
                      <a16:colId xmlns:a16="http://schemas.microsoft.com/office/drawing/2014/main" val="2712507432"/>
                    </a:ext>
                  </a:extLst>
                </a:gridCol>
                <a:gridCol w="659294">
                  <a:extLst>
                    <a:ext uri="{9D8B030D-6E8A-4147-A177-3AD203B41FA5}">
                      <a16:colId xmlns:a16="http://schemas.microsoft.com/office/drawing/2014/main" val="4018333495"/>
                    </a:ext>
                  </a:extLst>
                </a:gridCol>
                <a:gridCol w="701998">
                  <a:extLst>
                    <a:ext uri="{9D8B030D-6E8A-4147-A177-3AD203B41FA5}">
                      <a16:colId xmlns:a16="http://schemas.microsoft.com/office/drawing/2014/main" val="1625909116"/>
                    </a:ext>
                  </a:extLst>
                </a:gridCol>
                <a:gridCol w="818697">
                  <a:extLst>
                    <a:ext uri="{9D8B030D-6E8A-4147-A177-3AD203B41FA5}">
                      <a16:colId xmlns:a16="http://schemas.microsoft.com/office/drawing/2014/main" val="207211157"/>
                    </a:ext>
                  </a:extLst>
                </a:gridCol>
              </a:tblGrid>
              <a:tr h="1181100"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ar-SA" sz="2000" b="1" spc="-20">
                          <a:effectLst/>
                          <a:cs typeface="B Yagut" panose="00000400000000000000" pitchFamily="2" charset="-78"/>
                        </a:rPr>
                        <a:t>ماه سال</a:t>
                      </a:r>
                      <a:endParaRPr lang="en-US" sz="2000" b="1">
                        <a:effectLst/>
                        <a:cs typeface="B Yagut" panose="00000400000000000000" pitchFamily="2" charset="-78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b="1" spc="-20">
                          <a:effectLst/>
                          <a:cs typeface="B Yagut" panose="00000400000000000000" pitchFamily="2" charset="-78"/>
                        </a:rPr>
                        <a:t>آیتم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فروردين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ارديبهشت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خرداد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تير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مرداد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شهريور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مهر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آبان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آذر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دي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بهمن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اسفند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جمع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9607669"/>
                  </a:ext>
                </a:extLst>
              </a:tr>
              <a:tr h="11811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کل میزان </a:t>
                      </a:r>
                      <a:r>
                        <a:rPr lang="fa-IR" sz="2000" b="1" spc="-20" dirty="0" smtClean="0">
                          <a:effectLst/>
                          <a:cs typeface="B Yagut" panose="00000400000000000000" pitchFamily="2" charset="-78"/>
                        </a:rPr>
                        <a:t>قابل تامین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5748396"/>
                  </a:ext>
                </a:extLst>
              </a:tr>
              <a:tr h="11811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میزان نياز آبي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280172"/>
                  </a:ext>
                </a:extLst>
              </a:tr>
              <a:tr h="11811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ميزان كمبود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084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652270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effectLst/>
              </a:rPr>
              <a:t>وضعیت مخازن شبکه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054806"/>
              </p:ext>
            </p:extLst>
          </p:nvPr>
        </p:nvGraphicFramePr>
        <p:xfrm>
          <a:off x="414503" y="1981200"/>
          <a:ext cx="11461750" cy="385419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515394">
                  <a:extLst>
                    <a:ext uri="{9D8B030D-6E8A-4147-A177-3AD203B41FA5}">
                      <a16:colId xmlns:a16="http://schemas.microsoft.com/office/drawing/2014/main" val="295901974"/>
                    </a:ext>
                  </a:extLst>
                </a:gridCol>
                <a:gridCol w="3202413">
                  <a:extLst>
                    <a:ext uri="{9D8B030D-6E8A-4147-A177-3AD203B41FA5}">
                      <a16:colId xmlns:a16="http://schemas.microsoft.com/office/drawing/2014/main" val="1547917169"/>
                    </a:ext>
                  </a:extLst>
                </a:gridCol>
                <a:gridCol w="2743943">
                  <a:extLst>
                    <a:ext uri="{9D8B030D-6E8A-4147-A177-3AD203B41FA5}">
                      <a16:colId xmlns:a16="http://schemas.microsoft.com/office/drawing/2014/main" val="2245185288"/>
                    </a:ext>
                  </a:extLst>
                </a:gridCol>
              </a:tblGrid>
              <a:tr h="96354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حداکثر ساعتی آب مورد نیاز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لیتر در ثانیه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165613"/>
                  </a:ext>
                </a:extLst>
              </a:tr>
              <a:tr h="96354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حجم مخزن مورد نیاز مطابق استاندارد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متر مکعب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9816256"/>
                  </a:ext>
                </a:extLst>
              </a:tr>
              <a:tr h="96354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حجم مخازن شبکه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متر مکعب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141777"/>
                  </a:ext>
                </a:extLst>
              </a:tr>
              <a:tr h="96354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میزان کمبود مخازن شبکه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متر مکعب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4595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849254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وضعیت شهرهای در معرض تنش</a:t>
            </a:r>
            <a:r>
              <a:rPr lang="fa-IR" dirty="0"/>
              <a:t> </a:t>
            </a:r>
            <a:r>
              <a:rPr lang="fa-IR" sz="2400" dirty="0" smtClean="0"/>
              <a:t>(به تفکیک)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719065"/>
              </p:ext>
            </p:extLst>
          </p:nvPr>
        </p:nvGraphicFramePr>
        <p:xfrm>
          <a:off x="380998" y="1219200"/>
          <a:ext cx="11461752" cy="5267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73528">
                  <a:extLst>
                    <a:ext uri="{9D8B030D-6E8A-4147-A177-3AD203B41FA5}">
                      <a16:colId xmlns:a16="http://schemas.microsoft.com/office/drawing/2014/main" val="153736656"/>
                    </a:ext>
                  </a:extLst>
                </a:gridCol>
                <a:gridCol w="1273528">
                  <a:extLst>
                    <a:ext uri="{9D8B030D-6E8A-4147-A177-3AD203B41FA5}">
                      <a16:colId xmlns:a16="http://schemas.microsoft.com/office/drawing/2014/main" val="2672654130"/>
                    </a:ext>
                  </a:extLst>
                </a:gridCol>
                <a:gridCol w="1273528">
                  <a:extLst>
                    <a:ext uri="{9D8B030D-6E8A-4147-A177-3AD203B41FA5}">
                      <a16:colId xmlns:a16="http://schemas.microsoft.com/office/drawing/2014/main" val="2657594829"/>
                    </a:ext>
                  </a:extLst>
                </a:gridCol>
                <a:gridCol w="1273528">
                  <a:extLst>
                    <a:ext uri="{9D8B030D-6E8A-4147-A177-3AD203B41FA5}">
                      <a16:colId xmlns:a16="http://schemas.microsoft.com/office/drawing/2014/main" val="1590278780"/>
                    </a:ext>
                  </a:extLst>
                </a:gridCol>
                <a:gridCol w="1273528">
                  <a:extLst>
                    <a:ext uri="{9D8B030D-6E8A-4147-A177-3AD203B41FA5}">
                      <a16:colId xmlns:a16="http://schemas.microsoft.com/office/drawing/2014/main" val="4109546651"/>
                    </a:ext>
                  </a:extLst>
                </a:gridCol>
                <a:gridCol w="1273528">
                  <a:extLst>
                    <a:ext uri="{9D8B030D-6E8A-4147-A177-3AD203B41FA5}">
                      <a16:colId xmlns:a16="http://schemas.microsoft.com/office/drawing/2014/main" val="1820475746"/>
                    </a:ext>
                  </a:extLst>
                </a:gridCol>
                <a:gridCol w="1273528">
                  <a:extLst>
                    <a:ext uri="{9D8B030D-6E8A-4147-A177-3AD203B41FA5}">
                      <a16:colId xmlns:a16="http://schemas.microsoft.com/office/drawing/2014/main" val="2142271917"/>
                    </a:ext>
                  </a:extLst>
                </a:gridCol>
                <a:gridCol w="1273528">
                  <a:extLst>
                    <a:ext uri="{9D8B030D-6E8A-4147-A177-3AD203B41FA5}">
                      <a16:colId xmlns:a16="http://schemas.microsoft.com/office/drawing/2014/main" val="3222664573"/>
                    </a:ext>
                  </a:extLst>
                </a:gridCol>
                <a:gridCol w="1273528">
                  <a:extLst>
                    <a:ext uri="{9D8B030D-6E8A-4147-A177-3AD203B41FA5}">
                      <a16:colId xmlns:a16="http://schemas.microsoft.com/office/drawing/2014/main" val="23479895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نام شهر</a:t>
                      </a:r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جمعیت تحت پوشش، نفر</a:t>
                      </a:r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حداکثر</a:t>
                      </a:r>
                      <a:r>
                        <a:rPr lang="fa-IR" baseline="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 آب مورد نیاز، </a:t>
                      </a:r>
                      <a:r>
                        <a:rPr lang="en-US" baseline="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L/s</a:t>
                      </a:r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حداکثر توان تولید آب</a:t>
                      </a:r>
                      <a:r>
                        <a:rPr lang="fa-IR" baseline="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، </a:t>
                      </a:r>
                      <a:r>
                        <a:rPr lang="en-US" baseline="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L/s</a:t>
                      </a:r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میزان</a:t>
                      </a:r>
                      <a:r>
                        <a:rPr lang="fa-IR" baseline="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 کمبود آب، </a:t>
                      </a:r>
                      <a:r>
                        <a:rPr lang="en-US" baseline="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L/s</a:t>
                      </a:r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درصد کمبود آب نسبت به توان تولید آب</a:t>
                      </a:r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aseline="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درصد </a:t>
                      </a:r>
                      <a:r>
                        <a:rPr lang="fa-IR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هدررفت واقعی</a:t>
                      </a:r>
                      <a:r>
                        <a:rPr lang="fa-IR" baseline="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 شبکه</a:t>
                      </a:r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حجم</a:t>
                      </a:r>
                      <a:r>
                        <a:rPr lang="fa-IR" baseline="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 مخازن شبکه، </a:t>
                      </a:r>
                      <a:r>
                        <a:rPr lang="en-US" baseline="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m</a:t>
                      </a:r>
                      <a:r>
                        <a:rPr lang="en-US" baseline="3000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3</a:t>
                      </a:r>
                      <a:endParaRPr lang="en-US" baseline="30000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aseline="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کمبود مخازن شبکه، </a:t>
                      </a:r>
                      <a:r>
                        <a:rPr lang="en-US" baseline="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m</a:t>
                      </a:r>
                      <a:r>
                        <a:rPr lang="en-US" baseline="3000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3</a:t>
                      </a:r>
                      <a:endParaRPr lang="en-US" baseline="30000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8348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855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200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89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078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157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477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516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207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102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44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582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91907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effectLst/>
              </a:rPr>
              <a:t>برنامه‌های پیشنهادی مواجهه با تنش آبی جهت گذر از تابستان </a:t>
            </a:r>
            <a:r>
              <a:rPr lang="fa-IR" dirty="0" smtClean="0">
                <a:effectLst/>
              </a:rPr>
              <a:t>13۹۷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70478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effectLst/>
              </a:rPr>
              <a:t>محور 1- مدیریت تقاضا و مصرف آب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064733"/>
              </p:ext>
            </p:extLst>
          </p:nvPr>
        </p:nvGraphicFramePr>
        <p:xfrm>
          <a:off x="184150" y="1295394"/>
          <a:ext cx="11855450" cy="533399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318833">
                  <a:extLst>
                    <a:ext uri="{9D8B030D-6E8A-4147-A177-3AD203B41FA5}">
                      <a16:colId xmlns:a16="http://schemas.microsoft.com/office/drawing/2014/main" val="4192652395"/>
                    </a:ext>
                  </a:extLst>
                </a:gridCol>
                <a:gridCol w="1271816">
                  <a:extLst>
                    <a:ext uri="{9D8B030D-6E8A-4147-A177-3AD203B41FA5}">
                      <a16:colId xmlns:a16="http://schemas.microsoft.com/office/drawing/2014/main" val="3442419550"/>
                    </a:ext>
                  </a:extLst>
                </a:gridCol>
                <a:gridCol w="1115767">
                  <a:extLst>
                    <a:ext uri="{9D8B030D-6E8A-4147-A177-3AD203B41FA5}">
                      <a16:colId xmlns:a16="http://schemas.microsoft.com/office/drawing/2014/main" val="1602967924"/>
                    </a:ext>
                  </a:extLst>
                </a:gridCol>
                <a:gridCol w="805309">
                  <a:extLst>
                    <a:ext uri="{9D8B030D-6E8A-4147-A177-3AD203B41FA5}">
                      <a16:colId xmlns:a16="http://schemas.microsoft.com/office/drawing/2014/main" val="1096392132"/>
                    </a:ext>
                  </a:extLst>
                </a:gridCol>
                <a:gridCol w="685368">
                  <a:extLst>
                    <a:ext uri="{9D8B030D-6E8A-4147-A177-3AD203B41FA5}">
                      <a16:colId xmlns:a16="http://schemas.microsoft.com/office/drawing/2014/main" val="1588389795"/>
                    </a:ext>
                  </a:extLst>
                </a:gridCol>
                <a:gridCol w="949237">
                  <a:extLst>
                    <a:ext uri="{9D8B030D-6E8A-4147-A177-3AD203B41FA5}">
                      <a16:colId xmlns:a16="http://schemas.microsoft.com/office/drawing/2014/main" val="1198211247"/>
                    </a:ext>
                  </a:extLst>
                </a:gridCol>
                <a:gridCol w="860138">
                  <a:extLst>
                    <a:ext uri="{9D8B030D-6E8A-4147-A177-3AD203B41FA5}">
                      <a16:colId xmlns:a16="http://schemas.microsoft.com/office/drawing/2014/main" val="960781472"/>
                    </a:ext>
                  </a:extLst>
                </a:gridCol>
                <a:gridCol w="1004065">
                  <a:extLst>
                    <a:ext uri="{9D8B030D-6E8A-4147-A177-3AD203B41FA5}">
                      <a16:colId xmlns:a16="http://schemas.microsoft.com/office/drawing/2014/main" val="1157033240"/>
                    </a:ext>
                  </a:extLst>
                </a:gridCol>
                <a:gridCol w="1141137">
                  <a:extLst>
                    <a:ext uri="{9D8B030D-6E8A-4147-A177-3AD203B41FA5}">
                      <a16:colId xmlns:a16="http://schemas.microsoft.com/office/drawing/2014/main" val="1951356224"/>
                    </a:ext>
                  </a:extLst>
                </a:gridCol>
                <a:gridCol w="887552">
                  <a:extLst>
                    <a:ext uri="{9D8B030D-6E8A-4147-A177-3AD203B41FA5}">
                      <a16:colId xmlns:a16="http://schemas.microsoft.com/office/drawing/2014/main" val="3547566508"/>
                    </a:ext>
                  </a:extLst>
                </a:gridCol>
                <a:gridCol w="890980">
                  <a:extLst>
                    <a:ext uri="{9D8B030D-6E8A-4147-A177-3AD203B41FA5}">
                      <a16:colId xmlns:a16="http://schemas.microsoft.com/office/drawing/2014/main" val="3103804176"/>
                    </a:ext>
                  </a:extLst>
                </a:gridCol>
                <a:gridCol w="925248">
                  <a:extLst>
                    <a:ext uri="{9D8B030D-6E8A-4147-A177-3AD203B41FA5}">
                      <a16:colId xmlns:a16="http://schemas.microsoft.com/office/drawing/2014/main" val="4129430883"/>
                    </a:ext>
                  </a:extLst>
                </a:gridCol>
              </a:tblGrid>
              <a:tr h="214648">
                <a:tc rowSpan="2"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3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عنوان فعالیت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واحد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حجم فعالیت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هزینه انجام پروژه، میلیون ریال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تاریخ شروع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تاریخ ورود به مدار بهره‌برداری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درصد پیشرفت فیزیکی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درصد پیشرفت مالی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حجم آب حاصله از فعالیت،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075366"/>
                  </a:ext>
                </a:extLst>
              </a:tr>
              <a:tr h="429295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میلیون مترمکعب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لیتر در ثانیه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179185"/>
                  </a:ext>
                </a:extLst>
              </a:tr>
              <a:tr h="246845"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شناسایی انشعابات پرمصرف به منظور اعمال مدیریت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فقره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1942421"/>
                  </a:ext>
                </a:extLst>
              </a:tr>
              <a:tr h="246845"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شناسایی و رفع انشعاب آب غیرمجاز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فقره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2814150"/>
                  </a:ext>
                </a:extLst>
              </a:tr>
              <a:tr h="246845"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اصلاح و بازسازی خطوط انتقال آب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کیلومتر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217650"/>
                  </a:ext>
                </a:extLst>
              </a:tr>
              <a:tr h="246845"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اصلاح و بازسازی شبکه توزیع آب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کیلومتر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464372"/>
                  </a:ext>
                </a:extLst>
              </a:tr>
              <a:tr h="246845"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اصلاح و بازسازی مخزن ذخیره آب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متر مکعب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0693708"/>
                  </a:ext>
                </a:extLst>
              </a:tr>
              <a:tr h="246845"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نصب کنتور بر روی تأسیسات تولید و توزیع آب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فقره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89296"/>
                  </a:ext>
                </a:extLst>
              </a:tr>
              <a:tr h="246845"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توزیع و نصب وسایل کاهنده مصرف آب مشترکین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عدد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9829440"/>
                  </a:ext>
                </a:extLst>
              </a:tr>
              <a:tr h="246845">
                <a:tc rowSpan="3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مدیریت فشار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متعادل</a:t>
                      </a: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سازی فشار شبکه توزیع آب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زون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753394"/>
                  </a:ext>
                </a:extLst>
              </a:tr>
              <a:tr h="2468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نصب شیرهای فشارشکن در شبکه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دستگاه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347350"/>
                  </a:ext>
                </a:extLst>
              </a:tr>
              <a:tr h="2468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نصب فشارسنج لاگردار در شبکه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دستگاه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643564"/>
                  </a:ext>
                </a:extLst>
              </a:tr>
              <a:tr h="246845"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تعویض کنتورهای خراب و فرسوده مشترکین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فقره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013229"/>
                  </a:ext>
                </a:extLst>
              </a:tr>
              <a:tr h="246845"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جداسازی آب فضای سبز از آب شرب شهری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انشعاب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487918"/>
                  </a:ext>
                </a:extLst>
              </a:tr>
              <a:tr h="493690"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زون</a:t>
                      </a: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بندی شبکه توزیع آب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کیلومتر مربع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4380091"/>
                  </a:ext>
                </a:extLst>
              </a:tr>
              <a:tr h="246845"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تجهیز و توسعه واحدهای امداد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اکیپ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80942"/>
                  </a:ext>
                </a:extLst>
              </a:tr>
              <a:tr h="246845">
                <a:tc rowSpan="3"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نشت‌یابی و رفع نشت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شبکه توزیع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کیلومتر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16159"/>
                  </a:ext>
                </a:extLst>
              </a:tr>
              <a:tr h="24684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خطوط انتقال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کیلومتر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899990"/>
                  </a:ext>
                </a:extLst>
              </a:tr>
              <a:tr h="24684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مخازن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باب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849165"/>
                  </a:ext>
                </a:extLst>
              </a:tr>
              <a:tr h="246845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مجموع محور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946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50762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fa-IR" sz="4000" dirty="0" smtClean="0"/>
              <a:t>الف- وضعیت بارش و منابع آب</a:t>
            </a:r>
            <a:br>
              <a:rPr lang="fa-IR" sz="4000" dirty="0" smtClean="0"/>
            </a:br>
            <a:r>
              <a:rPr lang="fa-IR" sz="2800" dirty="0" smtClean="0"/>
              <a:t>(توسط شرکت آب منطقه‌ای)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275516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effectLst/>
              </a:rPr>
              <a:t>محور 2- افزایش تولید آب و تامین آب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928358"/>
              </p:ext>
            </p:extLst>
          </p:nvPr>
        </p:nvGraphicFramePr>
        <p:xfrm>
          <a:off x="261097" y="1371600"/>
          <a:ext cx="11702303" cy="5257794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274305">
                  <a:extLst>
                    <a:ext uri="{9D8B030D-6E8A-4147-A177-3AD203B41FA5}">
                      <a16:colId xmlns:a16="http://schemas.microsoft.com/office/drawing/2014/main" val="1987062626"/>
                    </a:ext>
                  </a:extLst>
                </a:gridCol>
                <a:gridCol w="1266189">
                  <a:extLst>
                    <a:ext uri="{9D8B030D-6E8A-4147-A177-3AD203B41FA5}">
                      <a16:colId xmlns:a16="http://schemas.microsoft.com/office/drawing/2014/main" val="585530230"/>
                    </a:ext>
                  </a:extLst>
                </a:gridCol>
                <a:gridCol w="791075">
                  <a:extLst>
                    <a:ext uri="{9D8B030D-6E8A-4147-A177-3AD203B41FA5}">
                      <a16:colId xmlns:a16="http://schemas.microsoft.com/office/drawing/2014/main" val="1540379575"/>
                    </a:ext>
                  </a:extLst>
                </a:gridCol>
                <a:gridCol w="1130443">
                  <a:extLst>
                    <a:ext uri="{9D8B030D-6E8A-4147-A177-3AD203B41FA5}">
                      <a16:colId xmlns:a16="http://schemas.microsoft.com/office/drawing/2014/main" val="4195078529"/>
                    </a:ext>
                  </a:extLst>
                </a:gridCol>
                <a:gridCol w="788735">
                  <a:extLst>
                    <a:ext uri="{9D8B030D-6E8A-4147-A177-3AD203B41FA5}">
                      <a16:colId xmlns:a16="http://schemas.microsoft.com/office/drawing/2014/main" val="291210491"/>
                    </a:ext>
                  </a:extLst>
                </a:gridCol>
                <a:gridCol w="1018100">
                  <a:extLst>
                    <a:ext uri="{9D8B030D-6E8A-4147-A177-3AD203B41FA5}">
                      <a16:colId xmlns:a16="http://schemas.microsoft.com/office/drawing/2014/main" val="2783055203"/>
                    </a:ext>
                  </a:extLst>
                </a:gridCol>
                <a:gridCol w="1015760">
                  <a:extLst>
                    <a:ext uri="{9D8B030D-6E8A-4147-A177-3AD203B41FA5}">
                      <a16:colId xmlns:a16="http://schemas.microsoft.com/office/drawing/2014/main" val="129073017"/>
                    </a:ext>
                  </a:extLst>
                </a:gridCol>
                <a:gridCol w="875332">
                  <a:extLst>
                    <a:ext uri="{9D8B030D-6E8A-4147-A177-3AD203B41FA5}">
                      <a16:colId xmlns:a16="http://schemas.microsoft.com/office/drawing/2014/main" val="2716228066"/>
                    </a:ext>
                  </a:extLst>
                </a:gridCol>
                <a:gridCol w="819162">
                  <a:extLst>
                    <a:ext uri="{9D8B030D-6E8A-4147-A177-3AD203B41FA5}">
                      <a16:colId xmlns:a16="http://schemas.microsoft.com/office/drawing/2014/main" val="1395720554"/>
                    </a:ext>
                  </a:extLst>
                </a:gridCol>
                <a:gridCol w="723202">
                  <a:extLst>
                    <a:ext uri="{9D8B030D-6E8A-4147-A177-3AD203B41FA5}">
                      <a16:colId xmlns:a16="http://schemas.microsoft.com/office/drawing/2014/main" val="1728510778"/>
                    </a:ext>
                  </a:extLst>
                </a:gridCol>
              </a:tblGrid>
              <a:tr h="446522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عنوان فعالیت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واحد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حجم فعالیت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هزینه انجام پروژه، میلیون ریال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تاریخ شروع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تاریخ ورود به مدار بهره‌برداری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درصد پیشرفت فیزیکی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درصد پیشرفت مالی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حجم آب حاصله از فعالیت،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363550"/>
                  </a:ext>
                </a:extLst>
              </a:tr>
              <a:tr h="446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میلیون مترمکعب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لیتر در ثانیه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440126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حفر چاه جدید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حلقه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809621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تجهیز چاه</a:t>
                      </a: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های حفاری شده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حلقه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796248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تعویض منصوبات چاه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حلقه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398460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بهسازی چاه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حلقه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997600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حفر گالری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رشته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968489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جابجایی چاه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حلقه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732252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خرید و اجاره چاه سایر حق</a:t>
                      </a: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آبه</a:t>
                      </a: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داران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حلقه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423711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کف</a:t>
                      </a: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شکنی چاه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حلقه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9297453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مبادله پساب با چاه کشاورزی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حلقه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55661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لایروبی قنوات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رشته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9176411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بهسازی چشمه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دهنه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117494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افزایش ظرفیت تصفیه</a:t>
                      </a: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خانه</a:t>
                      </a: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های آب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لیتر در ثانیه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882906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افزایش ظرفیت ایستگاه پمپاژ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ایستگاه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9646821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احداث و راه</a:t>
                      </a: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اندازی ایستگاه پمپاژ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ایستگاه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46227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احداث مخزن ذخیره آب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متر مکعب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1794394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احداث و توسعه خطوط انتقال آب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کیلومتر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682225"/>
                  </a:ext>
                </a:extLst>
              </a:tr>
              <a:tr h="25675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مجموع محور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234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48245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effectLst/>
              </a:rPr>
              <a:t>محور3- بهبود کیفیت آب شرب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003142"/>
              </p:ext>
            </p:extLst>
          </p:nvPr>
        </p:nvGraphicFramePr>
        <p:xfrm>
          <a:off x="267721" y="1371602"/>
          <a:ext cx="11695679" cy="518159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272451">
                  <a:extLst>
                    <a:ext uri="{9D8B030D-6E8A-4147-A177-3AD203B41FA5}">
                      <a16:colId xmlns:a16="http://schemas.microsoft.com/office/drawing/2014/main" val="3294363967"/>
                    </a:ext>
                  </a:extLst>
                </a:gridCol>
                <a:gridCol w="1265472">
                  <a:extLst>
                    <a:ext uri="{9D8B030D-6E8A-4147-A177-3AD203B41FA5}">
                      <a16:colId xmlns:a16="http://schemas.microsoft.com/office/drawing/2014/main" val="3960419907"/>
                    </a:ext>
                  </a:extLst>
                </a:gridCol>
                <a:gridCol w="790628">
                  <a:extLst>
                    <a:ext uri="{9D8B030D-6E8A-4147-A177-3AD203B41FA5}">
                      <a16:colId xmlns:a16="http://schemas.microsoft.com/office/drawing/2014/main" val="3865553907"/>
                    </a:ext>
                  </a:extLst>
                </a:gridCol>
                <a:gridCol w="1129802">
                  <a:extLst>
                    <a:ext uri="{9D8B030D-6E8A-4147-A177-3AD203B41FA5}">
                      <a16:colId xmlns:a16="http://schemas.microsoft.com/office/drawing/2014/main" val="3761156255"/>
                    </a:ext>
                  </a:extLst>
                </a:gridCol>
                <a:gridCol w="788289">
                  <a:extLst>
                    <a:ext uri="{9D8B030D-6E8A-4147-A177-3AD203B41FA5}">
                      <a16:colId xmlns:a16="http://schemas.microsoft.com/office/drawing/2014/main" val="354489382"/>
                    </a:ext>
                  </a:extLst>
                </a:gridCol>
                <a:gridCol w="1017524">
                  <a:extLst>
                    <a:ext uri="{9D8B030D-6E8A-4147-A177-3AD203B41FA5}">
                      <a16:colId xmlns:a16="http://schemas.microsoft.com/office/drawing/2014/main" val="2152364501"/>
                    </a:ext>
                  </a:extLst>
                </a:gridCol>
                <a:gridCol w="1015185">
                  <a:extLst>
                    <a:ext uri="{9D8B030D-6E8A-4147-A177-3AD203B41FA5}">
                      <a16:colId xmlns:a16="http://schemas.microsoft.com/office/drawing/2014/main" val="1679749254"/>
                    </a:ext>
                  </a:extLst>
                </a:gridCol>
                <a:gridCol w="874837">
                  <a:extLst>
                    <a:ext uri="{9D8B030D-6E8A-4147-A177-3AD203B41FA5}">
                      <a16:colId xmlns:a16="http://schemas.microsoft.com/office/drawing/2014/main" val="841927591"/>
                    </a:ext>
                  </a:extLst>
                </a:gridCol>
                <a:gridCol w="818698">
                  <a:extLst>
                    <a:ext uri="{9D8B030D-6E8A-4147-A177-3AD203B41FA5}">
                      <a16:colId xmlns:a16="http://schemas.microsoft.com/office/drawing/2014/main" val="3891416863"/>
                    </a:ext>
                  </a:extLst>
                </a:gridCol>
                <a:gridCol w="722793">
                  <a:extLst>
                    <a:ext uri="{9D8B030D-6E8A-4147-A177-3AD203B41FA5}">
                      <a16:colId xmlns:a16="http://schemas.microsoft.com/office/drawing/2014/main" val="2571149559"/>
                    </a:ext>
                  </a:extLst>
                </a:gridCol>
              </a:tblGrid>
              <a:tr h="785090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 dirty="0">
                          <a:effectLst/>
                          <a:cs typeface="B Yagut" panose="00000400000000000000" pitchFamily="2" charset="-78"/>
                        </a:rPr>
                        <a:t>عنوان فعالیت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واحد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حجم فعالیت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هزینه انجام پروژه، میلیون ریال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تاریخ شروع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تاریخ ورود به مدار بهره‌برداری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درصد پیشرفت فیزیکی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درصد پیشرفت مالی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حجم آب حاصله از فعالیت،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081120"/>
                  </a:ext>
                </a:extLst>
              </a:tr>
              <a:tr h="7850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میلیون مترمکعب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لیتر در ثانیه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5553294"/>
                  </a:ext>
                </a:extLst>
              </a:tr>
              <a:tr h="451427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نصب آب</a:t>
                      </a: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شیرین</a:t>
                      </a: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کن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دستگاه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7823937"/>
                  </a:ext>
                </a:extLst>
              </a:tr>
              <a:tr h="451427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بهسازی آب</a:t>
                      </a: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شیرین</a:t>
                      </a: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کن</a:t>
                      </a: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های قدیمی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دستگاه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3287382"/>
                  </a:ext>
                </a:extLst>
              </a:tr>
              <a:tr h="451427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ارتقاء کیفی تصفیه</a:t>
                      </a: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خانه</a:t>
                      </a: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های آب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واحد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393214"/>
                  </a:ext>
                </a:extLst>
              </a:tr>
              <a:tr h="902855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نصب سامانه</a:t>
                      </a: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های اکسیداسیون فیزیکی یا شیمیایی برای حذف مواد آلی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واحد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6685604"/>
                  </a:ext>
                </a:extLst>
              </a:tr>
              <a:tr h="902855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نصب صافی و میکرواسترینر برای حذف عوامل بیولوژیکی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واحد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29494"/>
                  </a:ext>
                </a:extLst>
              </a:tr>
              <a:tr h="451427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 dirty="0">
                          <a:effectLst/>
                          <a:cs typeface="B Yagut" panose="00000400000000000000" pitchFamily="2" charset="-78"/>
                        </a:rPr>
                        <a:t>مجموع محور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4874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089707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effectLst/>
              </a:rPr>
              <a:t>محور4- تداوم خدمت</a:t>
            </a:r>
            <a:r>
              <a:rPr lang="en-US" dirty="0">
                <a:effectLst/>
              </a:rPr>
              <a:t>‌</a:t>
            </a:r>
            <a:r>
              <a:rPr lang="ar-SA" dirty="0" smtClean="0">
                <a:effectLst/>
              </a:rPr>
              <a:t>رسانی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6095881"/>
              </p:ext>
            </p:extLst>
          </p:nvPr>
        </p:nvGraphicFramePr>
        <p:xfrm>
          <a:off x="304798" y="1447802"/>
          <a:ext cx="11658601" cy="504849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616547">
                  <a:extLst>
                    <a:ext uri="{9D8B030D-6E8A-4147-A177-3AD203B41FA5}">
                      <a16:colId xmlns:a16="http://schemas.microsoft.com/office/drawing/2014/main" val="2961608694"/>
                    </a:ext>
                  </a:extLst>
                </a:gridCol>
                <a:gridCol w="1354718">
                  <a:extLst>
                    <a:ext uri="{9D8B030D-6E8A-4147-A177-3AD203B41FA5}">
                      <a16:colId xmlns:a16="http://schemas.microsoft.com/office/drawing/2014/main" val="550802030"/>
                    </a:ext>
                  </a:extLst>
                </a:gridCol>
                <a:gridCol w="1155891">
                  <a:extLst>
                    <a:ext uri="{9D8B030D-6E8A-4147-A177-3AD203B41FA5}">
                      <a16:colId xmlns:a16="http://schemas.microsoft.com/office/drawing/2014/main" val="179303986"/>
                    </a:ext>
                  </a:extLst>
                </a:gridCol>
                <a:gridCol w="1438966">
                  <a:extLst>
                    <a:ext uri="{9D8B030D-6E8A-4147-A177-3AD203B41FA5}">
                      <a16:colId xmlns:a16="http://schemas.microsoft.com/office/drawing/2014/main" val="3459332362"/>
                    </a:ext>
                  </a:extLst>
                </a:gridCol>
                <a:gridCol w="1125561">
                  <a:extLst>
                    <a:ext uri="{9D8B030D-6E8A-4147-A177-3AD203B41FA5}">
                      <a16:colId xmlns:a16="http://schemas.microsoft.com/office/drawing/2014/main" val="2356858851"/>
                    </a:ext>
                  </a:extLst>
                </a:gridCol>
                <a:gridCol w="1152520">
                  <a:extLst>
                    <a:ext uri="{9D8B030D-6E8A-4147-A177-3AD203B41FA5}">
                      <a16:colId xmlns:a16="http://schemas.microsoft.com/office/drawing/2014/main" val="1693196475"/>
                    </a:ext>
                  </a:extLst>
                </a:gridCol>
                <a:gridCol w="1048053">
                  <a:extLst>
                    <a:ext uri="{9D8B030D-6E8A-4147-A177-3AD203B41FA5}">
                      <a16:colId xmlns:a16="http://schemas.microsoft.com/office/drawing/2014/main" val="379168844"/>
                    </a:ext>
                  </a:extLst>
                </a:gridCol>
                <a:gridCol w="930105">
                  <a:extLst>
                    <a:ext uri="{9D8B030D-6E8A-4147-A177-3AD203B41FA5}">
                      <a16:colId xmlns:a16="http://schemas.microsoft.com/office/drawing/2014/main" val="3448033703"/>
                    </a:ext>
                  </a:extLst>
                </a:gridCol>
                <a:gridCol w="926734">
                  <a:extLst>
                    <a:ext uri="{9D8B030D-6E8A-4147-A177-3AD203B41FA5}">
                      <a16:colId xmlns:a16="http://schemas.microsoft.com/office/drawing/2014/main" val="918760009"/>
                    </a:ext>
                  </a:extLst>
                </a:gridCol>
                <a:gridCol w="909506">
                  <a:extLst>
                    <a:ext uri="{9D8B030D-6E8A-4147-A177-3AD203B41FA5}">
                      <a16:colId xmlns:a16="http://schemas.microsoft.com/office/drawing/2014/main" val="3481362981"/>
                    </a:ext>
                  </a:extLst>
                </a:gridCol>
              </a:tblGrid>
              <a:tr h="510810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عنوان فعالیت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واحد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حجم فعالیت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هزینه انجام پروژه، میلیون ریال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تاریخ شروع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تاریخ ورود به مدار بهره‌برداری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درصد پیشرفت فیزیکی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درصد پیشرفت مالی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حجم آب حاصله از فعالیت،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27513"/>
                  </a:ext>
                </a:extLst>
              </a:tr>
              <a:tr h="5108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میلیون مترمکعب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لیتر در ثانیه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951086"/>
                  </a:ext>
                </a:extLst>
              </a:tr>
              <a:tr h="587431"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تهیه دستگاه بسته</a:t>
                      </a:r>
                      <a:r>
                        <a:rPr lang="en-US" sz="16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6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بندی آب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ظرفیت، لیتر در ساعت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4261458"/>
                  </a:ext>
                </a:extLst>
              </a:tr>
              <a:tr h="4112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دستگاه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3989850"/>
                  </a:ext>
                </a:extLst>
              </a:tr>
              <a:tr h="587431"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تهیه دستگاه تصفیه آب سیار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ظرفیت، لیتر در ساعت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530113"/>
                  </a:ext>
                </a:extLst>
              </a:tr>
              <a:tr h="4112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دستگاه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9130515"/>
                  </a:ext>
                </a:extLst>
              </a:tr>
              <a:tr h="411262"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تهیه تانکر ثابت و سیار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متر مکعب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6595513"/>
                  </a:ext>
                </a:extLst>
              </a:tr>
              <a:tr h="4112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دستگاه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217859"/>
                  </a:ext>
                </a:extLst>
              </a:tr>
              <a:tr h="384441"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تهیه ژنراتور برق اضطراری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KVA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978203"/>
                  </a:ext>
                </a:extLst>
              </a:tr>
              <a:tr h="4112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دستگاه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0759808"/>
                  </a:ext>
                </a:extLst>
              </a:tr>
              <a:tr h="411262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مجموع محور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750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17568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effectLst/>
              </a:rPr>
              <a:t>محور 5- فرهنگ</a:t>
            </a:r>
            <a:r>
              <a:rPr lang="en-US" dirty="0">
                <a:effectLst/>
              </a:rPr>
              <a:t>‌</a:t>
            </a:r>
            <a:r>
              <a:rPr lang="ar-SA" dirty="0">
                <a:effectLst/>
              </a:rPr>
              <a:t>سازی در مصرف بهینه آب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422860"/>
              </p:ext>
            </p:extLst>
          </p:nvPr>
        </p:nvGraphicFramePr>
        <p:xfrm>
          <a:off x="228600" y="1524002"/>
          <a:ext cx="11734799" cy="4876794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283397">
                  <a:extLst>
                    <a:ext uri="{9D8B030D-6E8A-4147-A177-3AD203B41FA5}">
                      <a16:colId xmlns:a16="http://schemas.microsoft.com/office/drawing/2014/main" val="3729699659"/>
                    </a:ext>
                  </a:extLst>
                </a:gridCol>
                <a:gridCol w="1269705">
                  <a:extLst>
                    <a:ext uri="{9D8B030D-6E8A-4147-A177-3AD203B41FA5}">
                      <a16:colId xmlns:a16="http://schemas.microsoft.com/office/drawing/2014/main" val="1225213508"/>
                    </a:ext>
                  </a:extLst>
                </a:gridCol>
                <a:gridCol w="793272">
                  <a:extLst>
                    <a:ext uri="{9D8B030D-6E8A-4147-A177-3AD203B41FA5}">
                      <a16:colId xmlns:a16="http://schemas.microsoft.com/office/drawing/2014/main" val="3469974812"/>
                    </a:ext>
                  </a:extLst>
                </a:gridCol>
                <a:gridCol w="1133582">
                  <a:extLst>
                    <a:ext uri="{9D8B030D-6E8A-4147-A177-3AD203B41FA5}">
                      <a16:colId xmlns:a16="http://schemas.microsoft.com/office/drawing/2014/main" val="527282533"/>
                    </a:ext>
                  </a:extLst>
                </a:gridCol>
                <a:gridCol w="790926">
                  <a:extLst>
                    <a:ext uri="{9D8B030D-6E8A-4147-A177-3AD203B41FA5}">
                      <a16:colId xmlns:a16="http://schemas.microsoft.com/office/drawing/2014/main" val="3987936786"/>
                    </a:ext>
                  </a:extLst>
                </a:gridCol>
                <a:gridCol w="1020927">
                  <a:extLst>
                    <a:ext uri="{9D8B030D-6E8A-4147-A177-3AD203B41FA5}">
                      <a16:colId xmlns:a16="http://schemas.microsoft.com/office/drawing/2014/main" val="536851020"/>
                    </a:ext>
                  </a:extLst>
                </a:gridCol>
                <a:gridCol w="1018581">
                  <a:extLst>
                    <a:ext uri="{9D8B030D-6E8A-4147-A177-3AD203B41FA5}">
                      <a16:colId xmlns:a16="http://schemas.microsoft.com/office/drawing/2014/main" val="2562933691"/>
                    </a:ext>
                  </a:extLst>
                </a:gridCol>
                <a:gridCol w="877763">
                  <a:extLst>
                    <a:ext uri="{9D8B030D-6E8A-4147-A177-3AD203B41FA5}">
                      <a16:colId xmlns:a16="http://schemas.microsoft.com/office/drawing/2014/main" val="2728183151"/>
                    </a:ext>
                  </a:extLst>
                </a:gridCol>
                <a:gridCol w="821436">
                  <a:extLst>
                    <a:ext uri="{9D8B030D-6E8A-4147-A177-3AD203B41FA5}">
                      <a16:colId xmlns:a16="http://schemas.microsoft.com/office/drawing/2014/main" val="1120739687"/>
                    </a:ext>
                  </a:extLst>
                </a:gridCol>
                <a:gridCol w="725210">
                  <a:extLst>
                    <a:ext uri="{9D8B030D-6E8A-4147-A177-3AD203B41FA5}">
                      <a16:colId xmlns:a16="http://schemas.microsoft.com/office/drawing/2014/main" val="459534156"/>
                    </a:ext>
                  </a:extLst>
                </a:gridCol>
              </a:tblGrid>
              <a:tr h="738909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 dirty="0">
                          <a:effectLst/>
                          <a:cs typeface="B Yagut" panose="00000400000000000000" pitchFamily="2" charset="-78"/>
                        </a:rPr>
                        <a:t>عنوان فعالیت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واحد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حجم فعالیت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هزینه انجام پروژه، میلیون ریال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 dirty="0">
                          <a:effectLst/>
                          <a:cs typeface="B Yagut" panose="00000400000000000000" pitchFamily="2" charset="-78"/>
                        </a:rPr>
                        <a:t>تاریخ شروع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تاریخ ورود به مدار بهره‌برداری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درصد پیشرفت فیزیکی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درصد پیشرفت مالی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حجم آب حاصله از فعالیت،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361722"/>
                  </a:ext>
                </a:extLst>
              </a:tr>
              <a:tr h="7389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میلیون مترمکعب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لیتر در ثانیه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939213"/>
                  </a:ext>
                </a:extLst>
              </a:tr>
              <a:tr h="42487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آموزش رو در رو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نفر ساعت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1078360"/>
                  </a:ext>
                </a:extLst>
              </a:tr>
              <a:tr h="42487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چاپ بروشور و کتابچه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جلد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9051326"/>
                  </a:ext>
                </a:extLst>
              </a:tr>
              <a:tr h="42487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حضور در جلسات و مجامع مردمی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مورد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344899"/>
                  </a:ext>
                </a:extLst>
              </a:tr>
              <a:tr h="42487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مصاحبه</a:t>
                      </a: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های رادیو و تلویزیونی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ساعت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3156560"/>
                  </a:ext>
                </a:extLst>
              </a:tr>
              <a:tr h="42487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تبلیغات در رادیو و تلویزیون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ساعت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373199"/>
                  </a:ext>
                </a:extLst>
              </a:tr>
              <a:tr h="42487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ساخت پویانمایی (انیمیشن)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ساعت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3144515"/>
                  </a:ext>
                </a:extLst>
              </a:tr>
              <a:tr h="424872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مجموع محور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149415"/>
                  </a:ext>
                </a:extLst>
              </a:tr>
              <a:tr h="424872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 dirty="0">
                          <a:effectLst/>
                          <a:cs typeface="B Yagut" panose="00000400000000000000" pitchFamily="2" charset="-78"/>
                        </a:rPr>
                        <a:t>مجموع کل محورها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6224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815952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effectLst/>
              </a:rPr>
              <a:t>موانع و چالش‌ها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763146"/>
              </p:ext>
            </p:extLst>
          </p:nvPr>
        </p:nvGraphicFramePr>
        <p:xfrm>
          <a:off x="381000" y="1371600"/>
          <a:ext cx="11462123" cy="546811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730479">
                  <a:extLst>
                    <a:ext uri="{9D8B030D-6E8A-4147-A177-3AD203B41FA5}">
                      <a16:colId xmlns:a16="http://schemas.microsoft.com/office/drawing/2014/main" val="1732216125"/>
                    </a:ext>
                  </a:extLst>
                </a:gridCol>
                <a:gridCol w="5731644">
                  <a:extLst>
                    <a:ext uri="{9D8B030D-6E8A-4147-A177-3AD203B41FA5}">
                      <a16:colId xmlns:a16="http://schemas.microsoft.com/office/drawing/2014/main" val="4241648140"/>
                    </a:ext>
                  </a:extLst>
                </a:gridCol>
              </a:tblGrid>
              <a:tr h="3884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چالش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راهکار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67376"/>
                  </a:ext>
                </a:extLst>
              </a:tr>
              <a:tr h="388495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الف- چالش‌های درون سازمانی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39968"/>
                  </a:ext>
                </a:extLst>
              </a:tr>
              <a:tr h="36351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46549"/>
                  </a:ext>
                </a:extLst>
              </a:tr>
              <a:tr h="36351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081845"/>
                  </a:ext>
                </a:extLst>
              </a:tr>
              <a:tr h="36351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017964"/>
                  </a:ext>
                </a:extLst>
              </a:tr>
              <a:tr h="36351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871485"/>
                  </a:ext>
                </a:extLst>
              </a:tr>
              <a:tr h="36351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758642"/>
                  </a:ext>
                </a:extLst>
              </a:tr>
              <a:tr h="388495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ب- چالشهای برون سازمانی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264038"/>
                  </a:ext>
                </a:extLst>
              </a:tr>
              <a:tr h="36351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139321"/>
                  </a:ext>
                </a:extLst>
              </a:tr>
              <a:tr h="36351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973493"/>
                  </a:ext>
                </a:extLst>
              </a:tr>
              <a:tr h="36351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61402"/>
                  </a:ext>
                </a:extLst>
              </a:tr>
              <a:tr h="36351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65415"/>
                  </a:ext>
                </a:extLst>
              </a:tr>
              <a:tr h="36351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78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467699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پیشنهادات جهت تسهیل مدیریت تنش آب شرب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09990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fa-IR" sz="4000" dirty="0" smtClean="0"/>
              <a:t>ج- وضعیت روستاهای در معرض تنش آب شرب</a:t>
            </a:r>
            <a:br>
              <a:rPr lang="fa-IR" sz="4000" dirty="0" smtClean="0"/>
            </a:br>
            <a:r>
              <a:rPr lang="fa-IR" sz="2800" dirty="0" smtClean="0"/>
              <a:t>(توسط شرکت آب و فاضلاب روستایی)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9992501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effectLst/>
              </a:rPr>
              <a:t>استان در یک نگاه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111624"/>
              </p:ext>
            </p:extLst>
          </p:nvPr>
        </p:nvGraphicFramePr>
        <p:xfrm>
          <a:off x="381371" y="2286000"/>
          <a:ext cx="11461752" cy="302895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730876">
                  <a:extLst>
                    <a:ext uri="{9D8B030D-6E8A-4147-A177-3AD203B41FA5}">
                      <a16:colId xmlns:a16="http://schemas.microsoft.com/office/drawing/2014/main" val="1252565197"/>
                    </a:ext>
                  </a:extLst>
                </a:gridCol>
                <a:gridCol w="5730876">
                  <a:extLst>
                    <a:ext uri="{9D8B030D-6E8A-4147-A177-3AD203B41FA5}">
                      <a16:colId xmlns:a16="http://schemas.microsoft.com/office/drawing/2014/main" val="3846665844"/>
                    </a:ext>
                  </a:extLst>
                </a:gridCol>
              </a:tblGrid>
              <a:tr h="10096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Yagut" panose="00000400000000000000" pitchFamily="2" charset="-78"/>
                        </a:rPr>
                        <a:t>جمعیت قلمرو، نفر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3306562"/>
                  </a:ext>
                </a:extLst>
              </a:tr>
              <a:tr h="10096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Yagut" panose="00000400000000000000" pitchFamily="2" charset="-78"/>
                        </a:rPr>
                        <a:t>جمعیت تحت پوشش، نفر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255917"/>
                  </a:ext>
                </a:extLst>
              </a:tr>
              <a:tr h="10096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Yagut" panose="00000400000000000000" pitchFamily="2" charset="-78"/>
                        </a:rPr>
                        <a:t>تعداد روستاهای تحت پوشش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136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505746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effectLst/>
              </a:rPr>
              <a:t>وضعیت تولید آب در سال </a:t>
            </a:r>
            <a:r>
              <a:rPr lang="fa-IR" dirty="0" smtClean="0">
                <a:effectLst/>
              </a:rPr>
              <a:t>13۹۶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81000" y="1524000"/>
          <a:ext cx="11461751" cy="411480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076783">
                  <a:extLst>
                    <a:ext uri="{9D8B030D-6E8A-4147-A177-3AD203B41FA5}">
                      <a16:colId xmlns:a16="http://schemas.microsoft.com/office/drawing/2014/main" val="1252565197"/>
                    </a:ext>
                  </a:extLst>
                </a:gridCol>
                <a:gridCol w="2706280">
                  <a:extLst>
                    <a:ext uri="{9D8B030D-6E8A-4147-A177-3AD203B41FA5}">
                      <a16:colId xmlns:a16="http://schemas.microsoft.com/office/drawing/2014/main" val="1047389133"/>
                    </a:ext>
                  </a:extLst>
                </a:gridCol>
                <a:gridCol w="2291889">
                  <a:extLst>
                    <a:ext uri="{9D8B030D-6E8A-4147-A177-3AD203B41FA5}">
                      <a16:colId xmlns:a16="http://schemas.microsoft.com/office/drawing/2014/main" val="1676071031"/>
                    </a:ext>
                  </a:extLst>
                </a:gridCol>
                <a:gridCol w="2386799">
                  <a:extLst>
                    <a:ext uri="{9D8B030D-6E8A-4147-A177-3AD203B41FA5}">
                      <a16:colId xmlns:a16="http://schemas.microsoft.com/office/drawing/2014/main" val="3155119367"/>
                    </a:ext>
                  </a:extLst>
                </a:gridCol>
              </a:tblGrid>
              <a:tr h="592817">
                <a:tc row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متوسط تولید </a:t>
                      </a:r>
                      <a:r>
                        <a:rPr lang="fa-IR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آب</a:t>
                      </a:r>
                      <a:r>
                        <a:rPr lang="ar-SA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، </a:t>
                      </a: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لیتر در ثانیه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منابع زیرزمینی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منابع سطحی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کل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3306562"/>
                  </a:ext>
                </a:extLst>
              </a:tr>
              <a:tr h="5928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7987959"/>
                  </a:ext>
                </a:extLst>
              </a:tr>
              <a:tr h="592817">
                <a:tc row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کل تولید </a:t>
                      </a:r>
                      <a:r>
                        <a:rPr lang="fa-IR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آب</a:t>
                      </a:r>
                      <a:r>
                        <a:rPr lang="ar-SA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، </a:t>
                      </a: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میلیون متر مکعب 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منابع زیرزمینی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منابع سطحی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کل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255917"/>
                  </a:ext>
                </a:extLst>
              </a:tr>
              <a:tr h="5928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2169194"/>
                  </a:ext>
                </a:extLst>
              </a:tr>
              <a:tr h="592817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حداکثر </a:t>
                      </a:r>
                      <a:r>
                        <a:rPr lang="fa-IR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میزان </a:t>
                      </a:r>
                      <a:r>
                        <a:rPr lang="ar-SA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تولید </a:t>
                      </a:r>
                      <a:r>
                        <a:rPr lang="fa-IR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آب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لیتر در ثانیه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136075"/>
                  </a:ext>
                </a:extLst>
              </a:tr>
              <a:tr h="115071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حداکثر تولید سرانه </a:t>
                      </a:r>
                      <a:r>
                        <a:rPr lang="ar-SA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آب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لیتر به ازای هر نفر در روز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45215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2151" y="5895946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برای ماه‌های آتی تا پایان سال، برآورد تولید آب لحاظ گردد.</a:t>
            </a:r>
            <a:endParaRPr lang="en-US" sz="20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60412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effectLst/>
              </a:rPr>
              <a:t>وضعیت فروش آب در سال </a:t>
            </a:r>
            <a:r>
              <a:rPr lang="fa-IR" dirty="0" smtClean="0">
                <a:effectLst/>
              </a:rPr>
              <a:t>13۹۶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81000" y="1295400"/>
          <a:ext cx="11461750" cy="475640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006324">
                  <a:extLst>
                    <a:ext uri="{9D8B030D-6E8A-4147-A177-3AD203B41FA5}">
                      <a16:colId xmlns:a16="http://schemas.microsoft.com/office/drawing/2014/main" val="1319914853"/>
                    </a:ext>
                  </a:extLst>
                </a:gridCol>
                <a:gridCol w="970722">
                  <a:extLst>
                    <a:ext uri="{9D8B030D-6E8A-4147-A177-3AD203B41FA5}">
                      <a16:colId xmlns:a16="http://schemas.microsoft.com/office/drawing/2014/main" val="1108136630"/>
                    </a:ext>
                  </a:extLst>
                </a:gridCol>
                <a:gridCol w="970722">
                  <a:extLst>
                    <a:ext uri="{9D8B030D-6E8A-4147-A177-3AD203B41FA5}">
                      <a16:colId xmlns:a16="http://schemas.microsoft.com/office/drawing/2014/main" val="3556901572"/>
                    </a:ext>
                  </a:extLst>
                </a:gridCol>
                <a:gridCol w="636932">
                  <a:extLst>
                    <a:ext uri="{9D8B030D-6E8A-4147-A177-3AD203B41FA5}">
                      <a16:colId xmlns:a16="http://schemas.microsoft.com/office/drawing/2014/main" val="2000857237"/>
                    </a:ext>
                  </a:extLst>
                </a:gridCol>
                <a:gridCol w="383484">
                  <a:extLst>
                    <a:ext uri="{9D8B030D-6E8A-4147-A177-3AD203B41FA5}">
                      <a16:colId xmlns:a16="http://schemas.microsoft.com/office/drawing/2014/main" val="453172707"/>
                    </a:ext>
                  </a:extLst>
                </a:gridCol>
                <a:gridCol w="1080052">
                  <a:extLst>
                    <a:ext uri="{9D8B030D-6E8A-4147-A177-3AD203B41FA5}">
                      <a16:colId xmlns:a16="http://schemas.microsoft.com/office/drawing/2014/main" val="1180914782"/>
                    </a:ext>
                  </a:extLst>
                </a:gridCol>
                <a:gridCol w="1083366">
                  <a:extLst>
                    <a:ext uri="{9D8B030D-6E8A-4147-A177-3AD203B41FA5}">
                      <a16:colId xmlns:a16="http://schemas.microsoft.com/office/drawing/2014/main" val="1593750679"/>
                    </a:ext>
                  </a:extLst>
                </a:gridCol>
                <a:gridCol w="891623">
                  <a:extLst>
                    <a:ext uri="{9D8B030D-6E8A-4147-A177-3AD203B41FA5}">
                      <a16:colId xmlns:a16="http://schemas.microsoft.com/office/drawing/2014/main" val="6676659"/>
                    </a:ext>
                  </a:extLst>
                </a:gridCol>
                <a:gridCol w="271255">
                  <a:extLst>
                    <a:ext uri="{9D8B030D-6E8A-4147-A177-3AD203B41FA5}">
                      <a16:colId xmlns:a16="http://schemas.microsoft.com/office/drawing/2014/main" val="239277965"/>
                    </a:ext>
                  </a:extLst>
                </a:gridCol>
                <a:gridCol w="1113184">
                  <a:extLst>
                    <a:ext uri="{9D8B030D-6E8A-4147-A177-3AD203B41FA5}">
                      <a16:colId xmlns:a16="http://schemas.microsoft.com/office/drawing/2014/main" val="3732711285"/>
                    </a:ext>
                  </a:extLst>
                </a:gridCol>
                <a:gridCol w="1103242">
                  <a:extLst>
                    <a:ext uri="{9D8B030D-6E8A-4147-A177-3AD203B41FA5}">
                      <a16:colId xmlns:a16="http://schemas.microsoft.com/office/drawing/2014/main" val="2229133700"/>
                    </a:ext>
                  </a:extLst>
                </a:gridCol>
                <a:gridCol w="950844">
                  <a:extLst>
                    <a:ext uri="{9D8B030D-6E8A-4147-A177-3AD203B41FA5}">
                      <a16:colId xmlns:a16="http://schemas.microsoft.com/office/drawing/2014/main" val="1804500639"/>
                    </a:ext>
                  </a:extLst>
                </a:gridCol>
              </a:tblGrid>
              <a:tr h="470618">
                <a:tc row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کل </a:t>
                      </a:r>
                      <a:r>
                        <a:rPr lang="ar-SA" sz="2000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فروش، </a:t>
                      </a:r>
                      <a:r>
                        <a:rPr lang="ar-SA" sz="20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میلیون متر مکعب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خانگی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تجاری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صنعتی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آموزشی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بهداشتی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نظامی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عمومی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سایر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جمع کل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6974912"/>
                  </a:ext>
                </a:extLst>
              </a:tr>
              <a:tr h="5208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rtl="1"/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1945783"/>
                  </a:ext>
                </a:extLst>
              </a:tr>
              <a:tr h="94123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درصد فروش به تولید آب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75669"/>
                  </a:ext>
                </a:extLst>
              </a:tr>
              <a:tr h="94123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درصد آب بدون درآمد (کل)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101019"/>
                  </a:ext>
                </a:extLst>
              </a:tr>
              <a:tr h="470618">
                <a:tc row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سرانه فروش آب، لیتر در روز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خانگی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غیرخانگی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کل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660975"/>
                  </a:ext>
                </a:extLst>
              </a:tr>
              <a:tr h="470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790559"/>
                  </a:ext>
                </a:extLst>
              </a:tr>
              <a:tr h="94123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متوسط سرانه تولید آب، لیتر در روز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57563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2150" y="6209435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بر اساس اطلاعات دوره‌های از ابتدای سال ۱۳۹۶ تکمیل گردد.</a:t>
            </a:r>
            <a:endParaRPr lang="en-US" sz="20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7211601"/>
      </p:ext>
    </p:extLst>
  </p:cSld>
  <p:clrMapOvr>
    <a:masterClrMapping/>
  </p:clrMapOvr>
  <p:transition spd="slow"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effectLst/>
              </a:rPr>
              <a:t>وضعیت بارش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72681"/>
              </p:ext>
            </p:extLst>
          </p:nvPr>
        </p:nvGraphicFramePr>
        <p:xfrm>
          <a:off x="381000" y="1604665"/>
          <a:ext cx="11461749" cy="190499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807113">
                  <a:extLst>
                    <a:ext uri="{9D8B030D-6E8A-4147-A177-3AD203B41FA5}">
                      <a16:colId xmlns:a16="http://schemas.microsoft.com/office/drawing/2014/main" val="3094068315"/>
                    </a:ext>
                  </a:extLst>
                </a:gridCol>
                <a:gridCol w="4355756">
                  <a:extLst>
                    <a:ext uri="{9D8B030D-6E8A-4147-A177-3AD203B41FA5}">
                      <a16:colId xmlns:a16="http://schemas.microsoft.com/office/drawing/2014/main" val="4086131344"/>
                    </a:ext>
                  </a:extLst>
                </a:gridCol>
                <a:gridCol w="3298880">
                  <a:extLst>
                    <a:ext uri="{9D8B030D-6E8A-4147-A177-3AD203B41FA5}">
                      <a16:colId xmlns:a16="http://schemas.microsoft.com/office/drawing/2014/main" val="4203195471"/>
                    </a:ext>
                  </a:extLst>
                </a:gridCol>
              </a:tblGrid>
              <a:tr h="60613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spc="-20" dirty="0">
                          <a:effectLst/>
                          <a:cs typeface="B Yagut" panose="00000400000000000000" pitchFamily="2" charset="-78"/>
                        </a:rPr>
                        <a:t>از ابتدای سال آبی </a:t>
                      </a:r>
                      <a:r>
                        <a:rPr lang="fa-IR" sz="2400" b="1" spc="-20" dirty="0" smtClean="0">
                          <a:effectLst/>
                          <a:cs typeface="B Yagut" panose="00000400000000000000" pitchFamily="2" charset="-78"/>
                        </a:rPr>
                        <a:t>جاری (میلی‌متر)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spc="-20" dirty="0" smtClean="0">
                          <a:effectLst/>
                          <a:cs typeface="B Yagut" panose="00000400000000000000" pitchFamily="2" charset="-78"/>
                        </a:rPr>
                        <a:t>مدت </a:t>
                      </a:r>
                      <a:r>
                        <a:rPr lang="fa-IR" sz="2400" b="1" spc="-20" dirty="0">
                          <a:effectLst/>
                          <a:cs typeface="B Yagut" panose="00000400000000000000" pitchFamily="2" charset="-78"/>
                        </a:rPr>
                        <a:t>مشابه سال آبی </a:t>
                      </a:r>
                      <a:r>
                        <a:rPr lang="fa-IR" sz="2400" b="1" spc="-20" dirty="0" smtClean="0">
                          <a:effectLst/>
                          <a:cs typeface="B Yagut" panose="00000400000000000000" pitchFamily="2" charset="-78"/>
                        </a:rPr>
                        <a:t>گذشته (میلی‌متر)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spc="-20" dirty="0">
                          <a:effectLst/>
                          <a:cs typeface="B Yagut" panose="00000400000000000000" pitchFamily="2" charset="-78"/>
                        </a:rPr>
                        <a:t>مقدار افزایش / کاهش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2589078"/>
                  </a:ext>
                </a:extLst>
              </a:tr>
              <a:tr h="649432">
                <a:tc rowSpan="2">
                  <a:txBody>
                    <a:bodyPr/>
                    <a:lstStyle/>
                    <a:p>
                      <a:pPr algn="ctr" rtl="1"/>
                      <a:endParaRPr lang="en-US" sz="24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en-US" sz="24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spc="-20" dirty="0">
                          <a:effectLst/>
                          <a:cs typeface="B Yagut" panose="00000400000000000000" pitchFamily="2" charset="-78"/>
                        </a:rPr>
                        <a:t>..... میلیمتر افزایش / کاهش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588560"/>
                  </a:ext>
                </a:extLst>
              </a:tr>
              <a:tr h="6494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spc="-20" dirty="0">
                          <a:effectLst/>
                          <a:cs typeface="B Yagut" panose="00000400000000000000" pitchFamily="2" charset="-78"/>
                        </a:rPr>
                        <a:t>...... % افزایش / کاهش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82427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81471" y="6457890"/>
            <a:ext cx="9404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در صورتی که منابع تامین در چند حوضه آبریز است، اطلاعات کلیه حوضه‌ها ارایه گردد.</a:t>
            </a:r>
            <a:endParaRPr lang="en-US" sz="20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9074" y="1043318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Traffic" panose="00000400000000000000" pitchFamily="2" charset="-78"/>
              </a:rPr>
              <a:t>حوضه آبریز اصلی</a:t>
            </a:r>
            <a:endParaRPr lang="en-US" sz="2800" dirty="0">
              <a:solidFill>
                <a:srgbClr val="FF0000"/>
              </a:solidFill>
              <a:cs typeface="B Traffic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3490" y="366778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Traffic" panose="00000400000000000000" pitchFamily="2" charset="-78"/>
              </a:rPr>
              <a:t>استان</a:t>
            </a:r>
            <a:endParaRPr lang="en-US" sz="2800" dirty="0">
              <a:solidFill>
                <a:srgbClr val="FF0000"/>
              </a:solidFill>
              <a:cs typeface="B Traffic" panose="00000400000000000000" pitchFamily="2" charset="-7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588270"/>
              </p:ext>
            </p:extLst>
          </p:nvPr>
        </p:nvGraphicFramePr>
        <p:xfrm>
          <a:off x="395416" y="4192520"/>
          <a:ext cx="11461749" cy="190499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807113">
                  <a:extLst>
                    <a:ext uri="{9D8B030D-6E8A-4147-A177-3AD203B41FA5}">
                      <a16:colId xmlns:a16="http://schemas.microsoft.com/office/drawing/2014/main" val="3094068315"/>
                    </a:ext>
                  </a:extLst>
                </a:gridCol>
                <a:gridCol w="4355756">
                  <a:extLst>
                    <a:ext uri="{9D8B030D-6E8A-4147-A177-3AD203B41FA5}">
                      <a16:colId xmlns:a16="http://schemas.microsoft.com/office/drawing/2014/main" val="4086131344"/>
                    </a:ext>
                  </a:extLst>
                </a:gridCol>
                <a:gridCol w="3298880">
                  <a:extLst>
                    <a:ext uri="{9D8B030D-6E8A-4147-A177-3AD203B41FA5}">
                      <a16:colId xmlns:a16="http://schemas.microsoft.com/office/drawing/2014/main" val="4203195471"/>
                    </a:ext>
                  </a:extLst>
                </a:gridCol>
              </a:tblGrid>
              <a:tr h="60613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spc="-20" dirty="0">
                          <a:effectLst/>
                          <a:cs typeface="B Yagut" panose="00000400000000000000" pitchFamily="2" charset="-78"/>
                        </a:rPr>
                        <a:t>از ابتدای سال آبی </a:t>
                      </a:r>
                      <a:r>
                        <a:rPr lang="fa-IR" sz="2400" b="1" spc="-20" dirty="0" smtClean="0">
                          <a:effectLst/>
                          <a:cs typeface="B Yagut" panose="00000400000000000000" pitchFamily="2" charset="-78"/>
                        </a:rPr>
                        <a:t>جاری (میلی‌متر)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spc="-20" dirty="0" smtClean="0">
                          <a:effectLst/>
                          <a:cs typeface="B Yagut" panose="00000400000000000000" pitchFamily="2" charset="-78"/>
                        </a:rPr>
                        <a:t>مدت </a:t>
                      </a:r>
                      <a:r>
                        <a:rPr lang="fa-IR" sz="2400" b="1" spc="-20" dirty="0">
                          <a:effectLst/>
                          <a:cs typeface="B Yagut" panose="00000400000000000000" pitchFamily="2" charset="-78"/>
                        </a:rPr>
                        <a:t>مشابه سال آبی </a:t>
                      </a:r>
                      <a:r>
                        <a:rPr lang="fa-IR" sz="2400" b="1" spc="-20" dirty="0" smtClean="0">
                          <a:effectLst/>
                          <a:cs typeface="B Yagut" panose="00000400000000000000" pitchFamily="2" charset="-78"/>
                        </a:rPr>
                        <a:t>گذشته (میلی‌متر)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spc="-20" dirty="0">
                          <a:effectLst/>
                          <a:cs typeface="B Yagut" panose="00000400000000000000" pitchFamily="2" charset="-78"/>
                        </a:rPr>
                        <a:t>مقدار افزایش / کاهش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2589078"/>
                  </a:ext>
                </a:extLst>
              </a:tr>
              <a:tr h="649432">
                <a:tc rowSpan="2">
                  <a:txBody>
                    <a:bodyPr/>
                    <a:lstStyle/>
                    <a:p>
                      <a:pPr algn="ctr" rtl="1"/>
                      <a:endParaRPr lang="en-US" sz="24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en-US" sz="24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spc="-20" dirty="0">
                          <a:effectLst/>
                          <a:cs typeface="B Yagut" panose="00000400000000000000" pitchFamily="2" charset="-78"/>
                        </a:rPr>
                        <a:t>..... میلیمتر افزایش / کاهش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588560"/>
                  </a:ext>
                </a:extLst>
              </a:tr>
              <a:tr h="6494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spc="-20" dirty="0">
                          <a:effectLst/>
                          <a:cs typeface="B Yagut" panose="00000400000000000000" pitchFamily="2" charset="-78"/>
                        </a:rPr>
                        <a:t>...... % افزایش / کاهش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824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65025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effectLst/>
              </a:rPr>
              <a:t>وضعیت تغییرات منابع آب زیرزمینی در مقایسه با دراز مدت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222710"/>
              </p:ext>
            </p:extLst>
          </p:nvPr>
        </p:nvGraphicFramePr>
        <p:xfrm>
          <a:off x="381000" y="1447800"/>
          <a:ext cx="11435619" cy="502920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501419">
                  <a:extLst>
                    <a:ext uri="{9D8B030D-6E8A-4147-A177-3AD203B41FA5}">
                      <a16:colId xmlns:a16="http://schemas.microsoft.com/office/drawing/2014/main" val="4256705413"/>
                    </a:ext>
                  </a:extLst>
                </a:gridCol>
                <a:gridCol w="2299252">
                  <a:extLst>
                    <a:ext uri="{9D8B030D-6E8A-4147-A177-3AD203B41FA5}">
                      <a16:colId xmlns:a16="http://schemas.microsoft.com/office/drawing/2014/main" val="3178266506"/>
                    </a:ext>
                  </a:extLst>
                </a:gridCol>
                <a:gridCol w="1441462">
                  <a:extLst>
                    <a:ext uri="{9D8B030D-6E8A-4147-A177-3AD203B41FA5}">
                      <a16:colId xmlns:a16="http://schemas.microsoft.com/office/drawing/2014/main" val="1641247709"/>
                    </a:ext>
                  </a:extLst>
                </a:gridCol>
                <a:gridCol w="3193486">
                  <a:extLst>
                    <a:ext uri="{9D8B030D-6E8A-4147-A177-3AD203B41FA5}">
                      <a16:colId xmlns:a16="http://schemas.microsoft.com/office/drawing/2014/main" val="2162105741"/>
                    </a:ext>
                  </a:extLst>
                </a:gridCol>
              </a:tblGrid>
              <a:tr h="111760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عنوان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از </a:t>
                      </a: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ابتدای ورود به مدار </a:t>
                      </a:r>
                      <a:r>
                        <a:rPr lang="fa-IR" sz="2400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بهره‌برداری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13۹۶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ملاحظات 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19047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تعداد چاه‌ها (حلقه)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88458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دبی کل بر مبنای پروانه (لیتر در ثانیه)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0129106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دبی قابل برداشت (لیتر در ثانیه)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963366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دبی متوسط برداشت شده (لیتر در ثانیه)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2206637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تعداد چاه‌های خشک </a:t>
                      </a:r>
                      <a:r>
                        <a:rPr lang="fa-IR" sz="2400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شده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55726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تعداد چاه‌های شور </a:t>
                      </a:r>
                      <a:r>
                        <a:rPr lang="fa-IR" sz="2400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شده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8277366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حجم استحصال (میلیون متر مکعب)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2438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528408"/>
      </p:ext>
    </p:extLst>
  </p:cSld>
  <p:clrMapOvr>
    <a:masterClrMapping/>
  </p:clrMapOvr>
  <p:transition spd="slow">
    <p:blinds dir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dirty="0">
                <a:effectLst/>
              </a:rPr>
              <a:t>وضعیت تخصیص و دریافت آب در </a:t>
            </a:r>
            <a:r>
              <a:rPr lang="fa-IR" sz="2800" dirty="0" smtClean="0">
                <a:effectLst/>
              </a:rPr>
              <a:t>سال آبی ۹۶-۹۷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07869" y="1447798"/>
          <a:ext cx="11461758" cy="4915506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016803">
                  <a:extLst>
                    <a:ext uri="{9D8B030D-6E8A-4147-A177-3AD203B41FA5}">
                      <a16:colId xmlns:a16="http://schemas.microsoft.com/office/drawing/2014/main" val="3687084397"/>
                    </a:ext>
                  </a:extLst>
                </a:gridCol>
                <a:gridCol w="665922">
                  <a:extLst>
                    <a:ext uri="{9D8B030D-6E8A-4147-A177-3AD203B41FA5}">
                      <a16:colId xmlns:a16="http://schemas.microsoft.com/office/drawing/2014/main" val="3965844025"/>
                    </a:ext>
                  </a:extLst>
                </a:gridCol>
                <a:gridCol w="689112">
                  <a:extLst>
                    <a:ext uri="{9D8B030D-6E8A-4147-A177-3AD203B41FA5}">
                      <a16:colId xmlns:a16="http://schemas.microsoft.com/office/drawing/2014/main" val="3899252575"/>
                    </a:ext>
                  </a:extLst>
                </a:gridCol>
                <a:gridCol w="583096">
                  <a:extLst>
                    <a:ext uri="{9D8B030D-6E8A-4147-A177-3AD203B41FA5}">
                      <a16:colId xmlns:a16="http://schemas.microsoft.com/office/drawing/2014/main" val="3642807651"/>
                    </a:ext>
                  </a:extLst>
                </a:gridCol>
                <a:gridCol w="669236">
                  <a:extLst>
                    <a:ext uri="{9D8B030D-6E8A-4147-A177-3AD203B41FA5}">
                      <a16:colId xmlns:a16="http://schemas.microsoft.com/office/drawing/2014/main" val="2130949962"/>
                    </a:ext>
                  </a:extLst>
                </a:gridCol>
                <a:gridCol w="632790">
                  <a:extLst>
                    <a:ext uri="{9D8B030D-6E8A-4147-A177-3AD203B41FA5}">
                      <a16:colId xmlns:a16="http://schemas.microsoft.com/office/drawing/2014/main" val="2872903065"/>
                    </a:ext>
                  </a:extLst>
                </a:gridCol>
                <a:gridCol w="639418">
                  <a:extLst>
                    <a:ext uri="{9D8B030D-6E8A-4147-A177-3AD203B41FA5}">
                      <a16:colId xmlns:a16="http://schemas.microsoft.com/office/drawing/2014/main" val="3228300268"/>
                    </a:ext>
                  </a:extLst>
                </a:gridCol>
                <a:gridCol w="606286">
                  <a:extLst>
                    <a:ext uri="{9D8B030D-6E8A-4147-A177-3AD203B41FA5}">
                      <a16:colId xmlns:a16="http://schemas.microsoft.com/office/drawing/2014/main" val="1376779276"/>
                    </a:ext>
                  </a:extLst>
                </a:gridCol>
                <a:gridCol w="612914">
                  <a:extLst>
                    <a:ext uri="{9D8B030D-6E8A-4147-A177-3AD203B41FA5}">
                      <a16:colId xmlns:a16="http://schemas.microsoft.com/office/drawing/2014/main" val="705889081"/>
                    </a:ext>
                  </a:extLst>
                </a:gridCol>
                <a:gridCol w="583096">
                  <a:extLst>
                    <a:ext uri="{9D8B030D-6E8A-4147-A177-3AD203B41FA5}">
                      <a16:colId xmlns:a16="http://schemas.microsoft.com/office/drawing/2014/main" val="830756624"/>
                    </a:ext>
                  </a:extLst>
                </a:gridCol>
                <a:gridCol w="632790">
                  <a:extLst>
                    <a:ext uri="{9D8B030D-6E8A-4147-A177-3AD203B41FA5}">
                      <a16:colId xmlns:a16="http://schemas.microsoft.com/office/drawing/2014/main" val="271250743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8333495"/>
                    </a:ext>
                  </a:extLst>
                </a:gridCol>
                <a:gridCol w="701998">
                  <a:extLst>
                    <a:ext uri="{9D8B030D-6E8A-4147-A177-3AD203B41FA5}">
                      <a16:colId xmlns:a16="http://schemas.microsoft.com/office/drawing/2014/main" val="1625909116"/>
                    </a:ext>
                  </a:extLst>
                </a:gridCol>
                <a:gridCol w="818697">
                  <a:extLst>
                    <a:ext uri="{9D8B030D-6E8A-4147-A177-3AD203B41FA5}">
                      <a16:colId xmlns:a16="http://schemas.microsoft.com/office/drawing/2014/main" val="207211157"/>
                    </a:ext>
                  </a:extLst>
                </a:gridCol>
              </a:tblGrid>
              <a:tr h="1295402"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ar-SA" sz="2000" b="1" spc="-20">
                          <a:effectLst/>
                          <a:cs typeface="B Yagut" panose="00000400000000000000" pitchFamily="2" charset="-78"/>
                        </a:rPr>
                        <a:t>ماه سال</a:t>
                      </a:r>
                      <a:endParaRPr lang="en-US" sz="2000" b="1">
                        <a:effectLst/>
                        <a:cs typeface="B Yagut" panose="00000400000000000000" pitchFamily="2" charset="-78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b="1" spc="-20">
                          <a:effectLst/>
                          <a:cs typeface="B Yagut" panose="00000400000000000000" pitchFamily="2" charset="-78"/>
                        </a:rPr>
                        <a:t>آیتم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مهر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آبان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آذر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دي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بهمن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اسفند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فروردين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ارديبهشت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خرداد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تير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مرداد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شهريور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جمع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9607669"/>
                  </a:ext>
                </a:extLst>
              </a:tr>
              <a:tr h="452513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کل میزان برداشت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187275"/>
                  </a:ext>
                </a:extLst>
              </a:tr>
              <a:tr h="452513">
                <a:tc>
                  <a:txBody>
                    <a:bodyPr/>
                    <a:lstStyle/>
                    <a:p>
                      <a:pPr marL="274320" algn="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برداشت از منابع سطحی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1328996"/>
                  </a:ext>
                </a:extLst>
              </a:tr>
              <a:tr h="452513">
                <a:tc>
                  <a:txBody>
                    <a:bodyPr/>
                    <a:lstStyle/>
                    <a:p>
                      <a:pPr marL="274320" algn="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برداشت از منابع زیرزمینی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8560433"/>
                  </a:ext>
                </a:extLst>
              </a:tr>
              <a:tr h="452513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کل میزان تخصیص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5748396"/>
                  </a:ext>
                </a:extLst>
              </a:tr>
              <a:tr h="452513">
                <a:tc>
                  <a:txBody>
                    <a:bodyPr/>
                    <a:lstStyle/>
                    <a:p>
                      <a:pPr marL="274320" algn="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تخصیص از منابع سطحی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3245576"/>
                  </a:ext>
                </a:extLst>
              </a:tr>
              <a:tr h="452513">
                <a:tc>
                  <a:txBody>
                    <a:bodyPr/>
                    <a:lstStyle/>
                    <a:p>
                      <a:pPr marL="274320" algn="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تخصیص از منابع زیرزمینی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4374936"/>
                  </a:ext>
                </a:extLst>
              </a:tr>
              <a:tr h="452513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میزان نياز آبي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280172"/>
                  </a:ext>
                </a:extLst>
              </a:tr>
              <a:tr h="452513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ميزان كمبود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08439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59027" y="637497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واحدها بر حست میلیون متر مکعب است. برای ماه‌های آتی، صرفاً میزان تخصیص ذکر گردد</a:t>
            </a:r>
            <a:endParaRPr lang="en-US" sz="20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5637053"/>
      </p:ext>
    </p:extLst>
  </p:cSld>
  <p:clrMapOvr>
    <a:masterClrMapping/>
  </p:clrMapOvr>
  <p:transition spd="slow">
    <p:blinds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effectLst/>
              </a:rPr>
              <a:t>پیش‌بینی تامین </a:t>
            </a:r>
            <a:r>
              <a:rPr lang="fa-IR" dirty="0">
                <a:effectLst/>
              </a:rPr>
              <a:t>آب در سال </a:t>
            </a:r>
            <a:r>
              <a:rPr lang="fa-IR" dirty="0" smtClean="0">
                <a:effectLst/>
              </a:rPr>
              <a:t>13۹۷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81373" y="1676400"/>
          <a:ext cx="11461750" cy="434340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6980366">
                  <a:extLst>
                    <a:ext uri="{9D8B030D-6E8A-4147-A177-3AD203B41FA5}">
                      <a16:colId xmlns:a16="http://schemas.microsoft.com/office/drawing/2014/main" val="1256968175"/>
                    </a:ext>
                  </a:extLst>
                </a:gridCol>
                <a:gridCol w="2024448">
                  <a:extLst>
                    <a:ext uri="{9D8B030D-6E8A-4147-A177-3AD203B41FA5}">
                      <a16:colId xmlns:a16="http://schemas.microsoft.com/office/drawing/2014/main" val="2418098014"/>
                    </a:ext>
                  </a:extLst>
                </a:gridCol>
                <a:gridCol w="2456936">
                  <a:extLst>
                    <a:ext uri="{9D8B030D-6E8A-4147-A177-3AD203B41FA5}">
                      <a16:colId xmlns:a16="http://schemas.microsoft.com/office/drawing/2014/main" val="3632934447"/>
                    </a:ext>
                  </a:extLst>
                </a:gridCol>
              </a:tblGrid>
              <a:tr h="10858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پیش‌بینی </a:t>
                      </a: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حداکثر تولید </a:t>
                      </a:r>
                      <a:r>
                        <a:rPr lang="ar-SA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آب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لیتر در ثانیه</a:t>
                      </a:r>
                      <a:endParaRPr lang="en-US" sz="3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6228236"/>
                  </a:ext>
                </a:extLst>
              </a:tr>
              <a:tr h="10858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پیش‌بینی </a:t>
                      </a: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حداکثر روزانه آب مورد </a:t>
                      </a:r>
                      <a:r>
                        <a:rPr lang="ar-SA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نیاز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لیتر در ثانیه</a:t>
                      </a:r>
                      <a:endParaRPr lang="en-US" sz="3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654290"/>
                  </a:ext>
                </a:extLst>
              </a:tr>
              <a:tr h="10858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پیش‌بینی </a:t>
                      </a: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میزان کمبود تولید آب در شرایط پیک </a:t>
                      </a:r>
                      <a:r>
                        <a:rPr lang="fa-IR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مصرف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لیتر در ثانیه</a:t>
                      </a:r>
                      <a:endParaRPr lang="en-US" sz="3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62260"/>
                  </a:ext>
                </a:extLst>
              </a:tr>
              <a:tr h="10858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پیش‌بینی </a:t>
                      </a: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نسبت کمبود به </a:t>
                      </a:r>
                      <a:r>
                        <a:rPr lang="ar-SA" sz="2400" b="1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تولید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درصد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7493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868358"/>
      </p:ext>
    </p:extLst>
  </p:cSld>
  <p:clrMapOvr>
    <a:masterClrMapping/>
  </p:clrMapOvr>
  <p:transition spd="slow">
    <p:blinds dir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effectLst/>
              </a:rPr>
              <a:t>پیش‌بینی وضعیت تامین </a:t>
            </a:r>
            <a:r>
              <a:rPr lang="fa-IR" dirty="0">
                <a:effectLst/>
              </a:rPr>
              <a:t>آب در سال </a:t>
            </a:r>
            <a:r>
              <a:rPr lang="fa-IR" dirty="0" smtClean="0">
                <a:effectLst/>
              </a:rPr>
              <a:t>13۹۷، </a:t>
            </a:r>
            <a:r>
              <a:rPr lang="fa-IR" dirty="0">
                <a:effectLst/>
              </a:rPr>
              <a:t>م م </a:t>
            </a:r>
            <a:r>
              <a:rPr lang="fa-IR" dirty="0" smtClean="0">
                <a:effectLst/>
              </a:rPr>
              <a:t>م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94245" y="1524000"/>
          <a:ext cx="11461758" cy="472440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2602673">
                  <a:extLst>
                    <a:ext uri="{9D8B030D-6E8A-4147-A177-3AD203B41FA5}">
                      <a16:colId xmlns:a16="http://schemas.microsoft.com/office/drawing/2014/main" val="3687084397"/>
                    </a:ext>
                  </a:extLst>
                </a:gridCol>
                <a:gridCol w="689112">
                  <a:extLst>
                    <a:ext uri="{9D8B030D-6E8A-4147-A177-3AD203B41FA5}">
                      <a16:colId xmlns:a16="http://schemas.microsoft.com/office/drawing/2014/main" val="3965844025"/>
                    </a:ext>
                  </a:extLst>
                </a:gridCol>
                <a:gridCol w="692426">
                  <a:extLst>
                    <a:ext uri="{9D8B030D-6E8A-4147-A177-3AD203B41FA5}">
                      <a16:colId xmlns:a16="http://schemas.microsoft.com/office/drawing/2014/main" val="3899252575"/>
                    </a:ext>
                  </a:extLst>
                </a:gridCol>
                <a:gridCol w="642732">
                  <a:extLst>
                    <a:ext uri="{9D8B030D-6E8A-4147-A177-3AD203B41FA5}">
                      <a16:colId xmlns:a16="http://schemas.microsoft.com/office/drawing/2014/main" val="3642807651"/>
                    </a:ext>
                  </a:extLst>
                </a:gridCol>
                <a:gridCol w="689112">
                  <a:extLst>
                    <a:ext uri="{9D8B030D-6E8A-4147-A177-3AD203B41FA5}">
                      <a16:colId xmlns:a16="http://schemas.microsoft.com/office/drawing/2014/main" val="2130949962"/>
                    </a:ext>
                  </a:extLst>
                </a:gridCol>
                <a:gridCol w="662608">
                  <a:extLst>
                    <a:ext uri="{9D8B030D-6E8A-4147-A177-3AD203B41FA5}">
                      <a16:colId xmlns:a16="http://schemas.microsoft.com/office/drawing/2014/main" val="2872903065"/>
                    </a:ext>
                  </a:extLst>
                </a:gridCol>
                <a:gridCol w="695740">
                  <a:extLst>
                    <a:ext uri="{9D8B030D-6E8A-4147-A177-3AD203B41FA5}">
                      <a16:colId xmlns:a16="http://schemas.microsoft.com/office/drawing/2014/main" val="3228300268"/>
                    </a:ext>
                  </a:extLst>
                </a:gridCol>
                <a:gridCol w="639418">
                  <a:extLst>
                    <a:ext uri="{9D8B030D-6E8A-4147-A177-3AD203B41FA5}">
                      <a16:colId xmlns:a16="http://schemas.microsoft.com/office/drawing/2014/main" val="1376779276"/>
                    </a:ext>
                  </a:extLst>
                </a:gridCol>
                <a:gridCol w="662608">
                  <a:extLst>
                    <a:ext uri="{9D8B030D-6E8A-4147-A177-3AD203B41FA5}">
                      <a16:colId xmlns:a16="http://schemas.microsoft.com/office/drawing/2014/main" val="705889081"/>
                    </a:ext>
                  </a:extLst>
                </a:gridCol>
                <a:gridCol w="665922">
                  <a:extLst>
                    <a:ext uri="{9D8B030D-6E8A-4147-A177-3AD203B41FA5}">
                      <a16:colId xmlns:a16="http://schemas.microsoft.com/office/drawing/2014/main" val="830756624"/>
                    </a:ext>
                  </a:extLst>
                </a:gridCol>
                <a:gridCol w="639418">
                  <a:extLst>
                    <a:ext uri="{9D8B030D-6E8A-4147-A177-3AD203B41FA5}">
                      <a16:colId xmlns:a16="http://schemas.microsoft.com/office/drawing/2014/main" val="2712507432"/>
                    </a:ext>
                  </a:extLst>
                </a:gridCol>
                <a:gridCol w="659294">
                  <a:extLst>
                    <a:ext uri="{9D8B030D-6E8A-4147-A177-3AD203B41FA5}">
                      <a16:colId xmlns:a16="http://schemas.microsoft.com/office/drawing/2014/main" val="4018333495"/>
                    </a:ext>
                  </a:extLst>
                </a:gridCol>
                <a:gridCol w="701998">
                  <a:extLst>
                    <a:ext uri="{9D8B030D-6E8A-4147-A177-3AD203B41FA5}">
                      <a16:colId xmlns:a16="http://schemas.microsoft.com/office/drawing/2014/main" val="1625909116"/>
                    </a:ext>
                  </a:extLst>
                </a:gridCol>
                <a:gridCol w="818697">
                  <a:extLst>
                    <a:ext uri="{9D8B030D-6E8A-4147-A177-3AD203B41FA5}">
                      <a16:colId xmlns:a16="http://schemas.microsoft.com/office/drawing/2014/main" val="207211157"/>
                    </a:ext>
                  </a:extLst>
                </a:gridCol>
              </a:tblGrid>
              <a:tr h="1181100"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ar-SA" sz="2000" b="1" spc="-20">
                          <a:effectLst/>
                          <a:cs typeface="B Yagut" panose="00000400000000000000" pitchFamily="2" charset="-78"/>
                        </a:rPr>
                        <a:t>ماه سال</a:t>
                      </a:r>
                      <a:endParaRPr lang="en-US" sz="2000" b="1">
                        <a:effectLst/>
                        <a:cs typeface="B Yagut" panose="00000400000000000000" pitchFamily="2" charset="-78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b="1" spc="-20">
                          <a:effectLst/>
                          <a:cs typeface="B Yagut" panose="00000400000000000000" pitchFamily="2" charset="-78"/>
                        </a:rPr>
                        <a:t>آیتم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فروردين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ارديبهشت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خرداد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تير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مرداد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شهريور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مهر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آبان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آذر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دي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بهمن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اسفند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vert="vert27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جمع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9607669"/>
                  </a:ext>
                </a:extLst>
              </a:tr>
              <a:tr h="11811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کل میزان </a:t>
                      </a:r>
                      <a:r>
                        <a:rPr lang="fa-IR" sz="2000" b="1" spc="-20" dirty="0" smtClean="0">
                          <a:effectLst/>
                          <a:cs typeface="B Yagut" panose="00000400000000000000" pitchFamily="2" charset="-78"/>
                        </a:rPr>
                        <a:t>قابل تامین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5748396"/>
                  </a:ext>
                </a:extLst>
              </a:tr>
              <a:tr h="11811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میزان نياز آبي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280172"/>
                  </a:ext>
                </a:extLst>
              </a:tr>
              <a:tr h="11811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ميزان كمبود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084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8673697"/>
      </p:ext>
    </p:extLst>
  </p:cSld>
  <p:clrMapOvr>
    <a:masterClrMapping/>
  </p:clrMapOvr>
  <p:transition spd="slow">
    <p:blinds dir="vert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effectLst/>
              </a:rPr>
              <a:t>وضعیت مخازن شبکه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14503" y="1981200"/>
          <a:ext cx="11461750" cy="385419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515394">
                  <a:extLst>
                    <a:ext uri="{9D8B030D-6E8A-4147-A177-3AD203B41FA5}">
                      <a16:colId xmlns:a16="http://schemas.microsoft.com/office/drawing/2014/main" val="295901974"/>
                    </a:ext>
                  </a:extLst>
                </a:gridCol>
                <a:gridCol w="3202413">
                  <a:extLst>
                    <a:ext uri="{9D8B030D-6E8A-4147-A177-3AD203B41FA5}">
                      <a16:colId xmlns:a16="http://schemas.microsoft.com/office/drawing/2014/main" val="1547917169"/>
                    </a:ext>
                  </a:extLst>
                </a:gridCol>
                <a:gridCol w="2743943">
                  <a:extLst>
                    <a:ext uri="{9D8B030D-6E8A-4147-A177-3AD203B41FA5}">
                      <a16:colId xmlns:a16="http://schemas.microsoft.com/office/drawing/2014/main" val="2245185288"/>
                    </a:ext>
                  </a:extLst>
                </a:gridCol>
              </a:tblGrid>
              <a:tr h="96354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حداکثر ساعتی آب مورد نیاز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لیتر در ثانیه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165613"/>
                  </a:ext>
                </a:extLst>
              </a:tr>
              <a:tr h="96354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حجم مخزن مورد نیاز مطابق استاندارد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متر مکعب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9816256"/>
                  </a:ext>
                </a:extLst>
              </a:tr>
              <a:tr h="96354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حجم مخازن شبکه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متر مکعب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141777"/>
                  </a:ext>
                </a:extLst>
              </a:tr>
              <a:tr h="96354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میزان کمبود مخازن شبکه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متر مکعب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4595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273373"/>
      </p:ext>
    </p:extLst>
  </p:cSld>
  <p:clrMapOvr>
    <a:masterClrMapping/>
  </p:clrMapOvr>
  <p:transition spd="slow">
    <p:blinds dir="vert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وضعیت روستاهای در معرض تنش</a:t>
            </a:r>
            <a:r>
              <a:rPr lang="fa-IR" dirty="0"/>
              <a:t> </a:t>
            </a:r>
            <a:r>
              <a:rPr lang="fa-IR" sz="2400" dirty="0" smtClean="0"/>
              <a:t>(به </a:t>
            </a:r>
            <a:r>
              <a:rPr lang="fa-IR" sz="2400" dirty="0" smtClean="0"/>
              <a:t>تفکیک</a:t>
            </a:r>
            <a:r>
              <a:rPr lang="fa-IR" sz="2400" dirty="0"/>
              <a:t> </a:t>
            </a:r>
            <a:r>
              <a:rPr lang="fa-IR" sz="2400" dirty="0" smtClean="0"/>
              <a:t>شهرستان</a:t>
            </a:r>
            <a:r>
              <a:rPr lang="fa-IR" sz="2400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566048"/>
              </p:ext>
            </p:extLst>
          </p:nvPr>
        </p:nvGraphicFramePr>
        <p:xfrm>
          <a:off x="380998" y="1219200"/>
          <a:ext cx="11461752" cy="5267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73528">
                  <a:extLst>
                    <a:ext uri="{9D8B030D-6E8A-4147-A177-3AD203B41FA5}">
                      <a16:colId xmlns:a16="http://schemas.microsoft.com/office/drawing/2014/main" val="153736656"/>
                    </a:ext>
                  </a:extLst>
                </a:gridCol>
                <a:gridCol w="1273528">
                  <a:extLst>
                    <a:ext uri="{9D8B030D-6E8A-4147-A177-3AD203B41FA5}">
                      <a16:colId xmlns:a16="http://schemas.microsoft.com/office/drawing/2014/main" val="2672654130"/>
                    </a:ext>
                  </a:extLst>
                </a:gridCol>
                <a:gridCol w="1273528">
                  <a:extLst>
                    <a:ext uri="{9D8B030D-6E8A-4147-A177-3AD203B41FA5}">
                      <a16:colId xmlns:a16="http://schemas.microsoft.com/office/drawing/2014/main" val="2657594829"/>
                    </a:ext>
                  </a:extLst>
                </a:gridCol>
                <a:gridCol w="1273528">
                  <a:extLst>
                    <a:ext uri="{9D8B030D-6E8A-4147-A177-3AD203B41FA5}">
                      <a16:colId xmlns:a16="http://schemas.microsoft.com/office/drawing/2014/main" val="1590278780"/>
                    </a:ext>
                  </a:extLst>
                </a:gridCol>
                <a:gridCol w="1273528">
                  <a:extLst>
                    <a:ext uri="{9D8B030D-6E8A-4147-A177-3AD203B41FA5}">
                      <a16:colId xmlns:a16="http://schemas.microsoft.com/office/drawing/2014/main" val="4109546651"/>
                    </a:ext>
                  </a:extLst>
                </a:gridCol>
                <a:gridCol w="1273528">
                  <a:extLst>
                    <a:ext uri="{9D8B030D-6E8A-4147-A177-3AD203B41FA5}">
                      <a16:colId xmlns:a16="http://schemas.microsoft.com/office/drawing/2014/main" val="1820475746"/>
                    </a:ext>
                  </a:extLst>
                </a:gridCol>
                <a:gridCol w="1273528">
                  <a:extLst>
                    <a:ext uri="{9D8B030D-6E8A-4147-A177-3AD203B41FA5}">
                      <a16:colId xmlns:a16="http://schemas.microsoft.com/office/drawing/2014/main" val="2142271917"/>
                    </a:ext>
                  </a:extLst>
                </a:gridCol>
                <a:gridCol w="1273528">
                  <a:extLst>
                    <a:ext uri="{9D8B030D-6E8A-4147-A177-3AD203B41FA5}">
                      <a16:colId xmlns:a16="http://schemas.microsoft.com/office/drawing/2014/main" val="3222664573"/>
                    </a:ext>
                  </a:extLst>
                </a:gridCol>
                <a:gridCol w="1273528">
                  <a:extLst>
                    <a:ext uri="{9D8B030D-6E8A-4147-A177-3AD203B41FA5}">
                      <a16:colId xmlns:a16="http://schemas.microsoft.com/office/drawing/2014/main" val="23479895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نام شهرستان</a:t>
                      </a:r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جمعیت تحت پوشش، نفر</a:t>
                      </a:r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حداکثر</a:t>
                      </a:r>
                      <a:r>
                        <a:rPr lang="fa-IR" baseline="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 آب مورد نیاز، </a:t>
                      </a:r>
                      <a:r>
                        <a:rPr lang="en-US" baseline="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L/s</a:t>
                      </a:r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حداکثر توان تولید آب</a:t>
                      </a:r>
                      <a:r>
                        <a:rPr lang="fa-IR" baseline="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، </a:t>
                      </a:r>
                      <a:r>
                        <a:rPr lang="en-US" baseline="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L/s</a:t>
                      </a:r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میزان</a:t>
                      </a:r>
                      <a:r>
                        <a:rPr lang="fa-IR" baseline="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 کمبود آب، </a:t>
                      </a:r>
                      <a:r>
                        <a:rPr lang="en-US" baseline="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L/s</a:t>
                      </a:r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درصد کمبود آب نسبت به توان تولید آب</a:t>
                      </a:r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aseline="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درصد </a:t>
                      </a:r>
                      <a:r>
                        <a:rPr lang="fa-IR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هدررفت واقعی</a:t>
                      </a:r>
                      <a:r>
                        <a:rPr lang="fa-IR" baseline="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 شبکه</a:t>
                      </a:r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حجم</a:t>
                      </a:r>
                      <a:r>
                        <a:rPr lang="fa-IR" baseline="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 مخازن شبکه، </a:t>
                      </a:r>
                      <a:r>
                        <a:rPr lang="en-US" baseline="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m</a:t>
                      </a:r>
                      <a:r>
                        <a:rPr lang="en-US" baseline="3000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3</a:t>
                      </a:r>
                      <a:endParaRPr lang="en-US" baseline="30000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aseline="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کمبود مخازن شبکه، </a:t>
                      </a:r>
                      <a:r>
                        <a:rPr lang="en-US" baseline="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m</a:t>
                      </a:r>
                      <a:r>
                        <a:rPr lang="en-US" baseline="30000" dirty="0" smtClean="0">
                          <a:latin typeface="Cambria" panose="02040503050406030204" pitchFamily="18" charset="0"/>
                          <a:cs typeface="B Yagut" panose="00000400000000000000" pitchFamily="2" charset="-78"/>
                        </a:rPr>
                        <a:t>3</a:t>
                      </a:r>
                      <a:endParaRPr lang="en-US" baseline="30000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8348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855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200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89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078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157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477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516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207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102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44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mbria" panose="02040503050406030204" pitchFamily="18" charset="0"/>
                        <a:cs typeface="B Yagut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582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149555"/>
      </p:ext>
    </p:extLst>
  </p:cSld>
  <p:clrMapOvr>
    <a:masterClrMapping/>
  </p:clrMapOvr>
  <p:transition spd="slow">
    <p:blinds dir="vert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effectLst/>
              </a:rPr>
              <a:t>برنامه‌های پیشنهادی مواجهه با تنش آبی جهت گذر از تابستان </a:t>
            </a:r>
            <a:r>
              <a:rPr lang="fa-IR" dirty="0" smtClean="0">
                <a:effectLst/>
              </a:rPr>
              <a:t>13۹۷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310742"/>
      </p:ext>
    </p:extLst>
  </p:cSld>
  <p:clrMapOvr>
    <a:masterClrMapping/>
  </p:clrMapOvr>
  <p:transition spd="slow">
    <p:blinds dir="vert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effectLst/>
              </a:rPr>
              <a:t>محور 1- مدیریت تقاضا و مصرف آب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84150" y="1295394"/>
          <a:ext cx="11855450" cy="533399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318833">
                  <a:extLst>
                    <a:ext uri="{9D8B030D-6E8A-4147-A177-3AD203B41FA5}">
                      <a16:colId xmlns:a16="http://schemas.microsoft.com/office/drawing/2014/main" val="4192652395"/>
                    </a:ext>
                  </a:extLst>
                </a:gridCol>
                <a:gridCol w="1271816">
                  <a:extLst>
                    <a:ext uri="{9D8B030D-6E8A-4147-A177-3AD203B41FA5}">
                      <a16:colId xmlns:a16="http://schemas.microsoft.com/office/drawing/2014/main" val="3442419550"/>
                    </a:ext>
                  </a:extLst>
                </a:gridCol>
                <a:gridCol w="1115767">
                  <a:extLst>
                    <a:ext uri="{9D8B030D-6E8A-4147-A177-3AD203B41FA5}">
                      <a16:colId xmlns:a16="http://schemas.microsoft.com/office/drawing/2014/main" val="1602967924"/>
                    </a:ext>
                  </a:extLst>
                </a:gridCol>
                <a:gridCol w="805309">
                  <a:extLst>
                    <a:ext uri="{9D8B030D-6E8A-4147-A177-3AD203B41FA5}">
                      <a16:colId xmlns:a16="http://schemas.microsoft.com/office/drawing/2014/main" val="1096392132"/>
                    </a:ext>
                  </a:extLst>
                </a:gridCol>
                <a:gridCol w="685368">
                  <a:extLst>
                    <a:ext uri="{9D8B030D-6E8A-4147-A177-3AD203B41FA5}">
                      <a16:colId xmlns:a16="http://schemas.microsoft.com/office/drawing/2014/main" val="1588389795"/>
                    </a:ext>
                  </a:extLst>
                </a:gridCol>
                <a:gridCol w="949237">
                  <a:extLst>
                    <a:ext uri="{9D8B030D-6E8A-4147-A177-3AD203B41FA5}">
                      <a16:colId xmlns:a16="http://schemas.microsoft.com/office/drawing/2014/main" val="1198211247"/>
                    </a:ext>
                  </a:extLst>
                </a:gridCol>
                <a:gridCol w="860138">
                  <a:extLst>
                    <a:ext uri="{9D8B030D-6E8A-4147-A177-3AD203B41FA5}">
                      <a16:colId xmlns:a16="http://schemas.microsoft.com/office/drawing/2014/main" val="960781472"/>
                    </a:ext>
                  </a:extLst>
                </a:gridCol>
                <a:gridCol w="1004065">
                  <a:extLst>
                    <a:ext uri="{9D8B030D-6E8A-4147-A177-3AD203B41FA5}">
                      <a16:colId xmlns:a16="http://schemas.microsoft.com/office/drawing/2014/main" val="1157033240"/>
                    </a:ext>
                  </a:extLst>
                </a:gridCol>
                <a:gridCol w="1141137">
                  <a:extLst>
                    <a:ext uri="{9D8B030D-6E8A-4147-A177-3AD203B41FA5}">
                      <a16:colId xmlns:a16="http://schemas.microsoft.com/office/drawing/2014/main" val="1951356224"/>
                    </a:ext>
                  </a:extLst>
                </a:gridCol>
                <a:gridCol w="887552">
                  <a:extLst>
                    <a:ext uri="{9D8B030D-6E8A-4147-A177-3AD203B41FA5}">
                      <a16:colId xmlns:a16="http://schemas.microsoft.com/office/drawing/2014/main" val="3547566508"/>
                    </a:ext>
                  </a:extLst>
                </a:gridCol>
                <a:gridCol w="890980">
                  <a:extLst>
                    <a:ext uri="{9D8B030D-6E8A-4147-A177-3AD203B41FA5}">
                      <a16:colId xmlns:a16="http://schemas.microsoft.com/office/drawing/2014/main" val="3103804176"/>
                    </a:ext>
                  </a:extLst>
                </a:gridCol>
                <a:gridCol w="925248">
                  <a:extLst>
                    <a:ext uri="{9D8B030D-6E8A-4147-A177-3AD203B41FA5}">
                      <a16:colId xmlns:a16="http://schemas.microsoft.com/office/drawing/2014/main" val="4129430883"/>
                    </a:ext>
                  </a:extLst>
                </a:gridCol>
              </a:tblGrid>
              <a:tr h="214648">
                <a:tc rowSpan="2"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3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عنوان فعالیت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واحد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حجم فعالیت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هزینه انجام پروژه، میلیون ریال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تاریخ شروع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تاریخ ورود به مدار بهره‌برداری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درصد پیشرفت فیزیکی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درصد پیشرفت مالی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حجم آب حاصله از فعالیت،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075366"/>
                  </a:ext>
                </a:extLst>
              </a:tr>
              <a:tr h="429295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میلیون مترمکعب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لیتر در ثانیه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179185"/>
                  </a:ext>
                </a:extLst>
              </a:tr>
              <a:tr h="246845"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شناسایی انشعابات پرمصرف به منظور اعمال مدیریت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فقره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1942421"/>
                  </a:ext>
                </a:extLst>
              </a:tr>
              <a:tr h="246845"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شناسایی و رفع انشعاب آب غیرمجاز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فقره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2814150"/>
                  </a:ext>
                </a:extLst>
              </a:tr>
              <a:tr h="246845"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اصلاح و بازسازی خطوط انتقال آب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کیلومتر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217650"/>
                  </a:ext>
                </a:extLst>
              </a:tr>
              <a:tr h="246845"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اصلاح و بازسازی شبکه توزیع آب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کیلومتر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464372"/>
                  </a:ext>
                </a:extLst>
              </a:tr>
              <a:tr h="246845"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اصلاح و بازسازی مخزن ذخیره آب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متر مکعب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0693708"/>
                  </a:ext>
                </a:extLst>
              </a:tr>
              <a:tr h="246845"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نصب کنتور بر روی تأسیسات تولید و توزیع آب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فقره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89296"/>
                  </a:ext>
                </a:extLst>
              </a:tr>
              <a:tr h="246845"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توزیع و نصب وسایل کاهنده مصرف آب مشترکین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عدد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9829440"/>
                  </a:ext>
                </a:extLst>
              </a:tr>
              <a:tr h="246845">
                <a:tc rowSpan="3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مدیریت فشار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متعادل</a:t>
                      </a: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سازی فشار شبکه توزیع آب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زون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753394"/>
                  </a:ext>
                </a:extLst>
              </a:tr>
              <a:tr h="2468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نصب شیرهای فشارشکن در شبکه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دستگاه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347350"/>
                  </a:ext>
                </a:extLst>
              </a:tr>
              <a:tr h="2468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نصب فشارسنج لاگردار در شبکه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دستگاه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643564"/>
                  </a:ext>
                </a:extLst>
              </a:tr>
              <a:tr h="246845"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تعویض کنتورهای خراب و فرسوده مشترکین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فقره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013229"/>
                  </a:ext>
                </a:extLst>
              </a:tr>
              <a:tr h="246845"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جداسازی آب فضای سبز از آب شرب شهری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انشعاب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487918"/>
                  </a:ext>
                </a:extLst>
              </a:tr>
              <a:tr h="493690"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زون</a:t>
                      </a: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بندی شبکه توزیع آب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کیلومتر مربع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4380091"/>
                  </a:ext>
                </a:extLst>
              </a:tr>
              <a:tr h="246845"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تجهیز و توسعه واحدهای امداد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اکیپ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80942"/>
                  </a:ext>
                </a:extLst>
              </a:tr>
              <a:tr h="246845">
                <a:tc rowSpan="3"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نشت‌یابی و رفع نشت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شبکه توزیع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کیلومتر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16159"/>
                  </a:ext>
                </a:extLst>
              </a:tr>
              <a:tr h="24684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خطوط انتقال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کیلومتر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899990"/>
                  </a:ext>
                </a:extLst>
              </a:tr>
              <a:tr h="24684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مخازن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باب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849165"/>
                  </a:ext>
                </a:extLst>
              </a:tr>
              <a:tr h="246845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مجموع محور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2" marR="36192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946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016924"/>
      </p:ext>
    </p:extLst>
  </p:cSld>
  <p:clrMapOvr>
    <a:masterClrMapping/>
  </p:clrMapOvr>
  <p:transition spd="slow">
    <p:blinds dir="vert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effectLst/>
              </a:rPr>
              <a:t>محور 2- افزایش تولید آب و تامین آب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61097" y="1371600"/>
          <a:ext cx="11702303" cy="5257794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274305">
                  <a:extLst>
                    <a:ext uri="{9D8B030D-6E8A-4147-A177-3AD203B41FA5}">
                      <a16:colId xmlns:a16="http://schemas.microsoft.com/office/drawing/2014/main" val="1987062626"/>
                    </a:ext>
                  </a:extLst>
                </a:gridCol>
                <a:gridCol w="1266189">
                  <a:extLst>
                    <a:ext uri="{9D8B030D-6E8A-4147-A177-3AD203B41FA5}">
                      <a16:colId xmlns:a16="http://schemas.microsoft.com/office/drawing/2014/main" val="585530230"/>
                    </a:ext>
                  </a:extLst>
                </a:gridCol>
                <a:gridCol w="791075">
                  <a:extLst>
                    <a:ext uri="{9D8B030D-6E8A-4147-A177-3AD203B41FA5}">
                      <a16:colId xmlns:a16="http://schemas.microsoft.com/office/drawing/2014/main" val="1540379575"/>
                    </a:ext>
                  </a:extLst>
                </a:gridCol>
                <a:gridCol w="1130443">
                  <a:extLst>
                    <a:ext uri="{9D8B030D-6E8A-4147-A177-3AD203B41FA5}">
                      <a16:colId xmlns:a16="http://schemas.microsoft.com/office/drawing/2014/main" val="4195078529"/>
                    </a:ext>
                  </a:extLst>
                </a:gridCol>
                <a:gridCol w="788735">
                  <a:extLst>
                    <a:ext uri="{9D8B030D-6E8A-4147-A177-3AD203B41FA5}">
                      <a16:colId xmlns:a16="http://schemas.microsoft.com/office/drawing/2014/main" val="291210491"/>
                    </a:ext>
                  </a:extLst>
                </a:gridCol>
                <a:gridCol w="1018100">
                  <a:extLst>
                    <a:ext uri="{9D8B030D-6E8A-4147-A177-3AD203B41FA5}">
                      <a16:colId xmlns:a16="http://schemas.microsoft.com/office/drawing/2014/main" val="2783055203"/>
                    </a:ext>
                  </a:extLst>
                </a:gridCol>
                <a:gridCol w="1015760">
                  <a:extLst>
                    <a:ext uri="{9D8B030D-6E8A-4147-A177-3AD203B41FA5}">
                      <a16:colId xmlns:a16="http://schemas.microsoft.com/office/drawing/2014/main" val="129073017"/>
                    </a:ext>
                  </a:extLst>
                </a:gridCol>
                <a:gridCol w="875332">
                  <a:extLst>
                    <a:ext uri="{9D8B030D-6E8A-4147-A177-3AD203B41FA5}">
                      <a16:colId xmlns:a16="http://schemas.microsoft.com/office/drawing/2014/main" val="2716228066"/>
                    </a:ext>
                  </a:extLst>
                </a:gridCol>
                <a:gridCol w="819162">
                  <a:extLst>
                    <a:ext uri="{9D8B030D-6E8A-4147-A177-3AD203B41FA5}">
                      <a16:colId xmlns:a16="http://schemas.microsoft.com/office/drawing/2014/main" val="1395720554"/>
                    </a:ext>
                  </a:extLst>
                </a:gridCol>
                <a:gridCol w="723202">
                  <a:extLst>
                    <a:ext uri="{9D8B030D-6E8A-4147-A177-3AD203B41FA5}">
                      <a16:colId xmlns:a16="http://schemas.microsoft.com/office/drawing/2014/main" val="1728510778"/>
                    </a:ext>
                  </a:extLst>
                </a:gridCol>
              </a:tblGrid>
              <a:tr h="446522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عنوان فعالیت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واحد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حجم فعالیت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هزینه انجام پروژه، میلیون ریال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تاریخ شروع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تاریخ ورود به مدار بهره‌برداری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درصد پیشرفت فیزیکی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درصد پیشرفت مالی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حجم آب حاصله از فعالیت،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363550"/>
                  </a:ext>
                </a:extLst>
              </a:tr>
              <a:tr h="446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میلیون مترمکعب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لیتر در ثانیه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440126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حفر چاه جدید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حلقه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809621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تجهیز چاه</a:t>
                      </a: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های حفاری شده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حلقه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796248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تعویض منصوبات چاه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حلقه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398460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بهسازی چاه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حلقه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997600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حفر گالری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رشته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968489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جابجایی چاه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حلقه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732252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خرید و اجاره چاه سایر حق</a:t>
                      </a: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آبه</a:t>
                      </a: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داران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حلقه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423711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کف</a:t>
                      </a: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شکنی چاه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حلقه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9297453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مبادله پساب با چاه کشاورزی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حلقه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55661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لایروبی قنوات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رشته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9176411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بهسازی چشمه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دهنه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117494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افزایش ظرفیت تصفیه</a:t>
                      </a: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خانه</a:t>
                      </a: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های آب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لیتر در ثانیه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882906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افزایش ظرفیت ایستگاه پمپاژ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ایستگاه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9646821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احداث و راه</a:t>
                      </a: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اندازی ایستگاه پمپاژ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ایستگاه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46227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احداث مخزن ذخیره آب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متر مکعب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1794394"/>
                  </a:ext>
                </a:extLst>
              </a:tr>
              <a:tr h="2567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احداث و توسعه خطوط انتقال آب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کیلومتر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682225"/>
                  </a:ext>
                </a:extLst>
              </a:tr>
              <a:tr h="25675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مجموع محور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234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69086"/>
      </p:ext>
    </p:extLst>
  </p:cSld>
  <p:clrMapOvr>
    <a:masterClrMapping/>
  </p:clrMapOvr>
  <p:transition spd="slow">
    <p:blinds dir="vert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effectLst/>
              </a:rPr>
              <a:t>محور3- بهبود کیفیت آب شرب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67721" y="1371602"/>
          <a:ext cx="11695679" cy="518159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272451">
                  <a:extLst>
                    <a:ext uri="{9D8B030D-6E8A-4147-A177-3AD203B41FA5}">
                      <a16:colId xmlns:a16="http://schemas.microsoft.com/office/drawing/2014/main" val="3294363967"/>
                    </a:ext>
                  </a:extLst>
                </a:gridCol>
                <a:gridCol w="1265472">
                  <a:extLst>
                    <a:ext uri="{9D8B030D-6E8A-4147-A177-3AD203B41FA5}">
                      <a16:colId xmlns:a16="http://schemas.microsoft.com/office/drawing/2014/main" val="3960419907"/>
                    </a:ext>
                  </a:extLst>
                </a:gridCol>
                <a:gridCol w="790628">
                  <a:extLst>
                    <a:ext uri="{9D8B030D-6E8A-4147-A177-3AD203B41FA5}">
                      <a16:colId xmlns:a16="http://schemas.microsoft.com/office/drawing/2014/main" val="3865553907"/>
                    </a:ext>
                  </a:extLst>
                </a:gridCol>
                <a:gridCol w="1129802">
                  <a:extLst>
                    <a:ext uri="{9D8B030D-6E8A-4147-A177-3AD203B41FA5}">
                      <a16:colId xmlns:a16="http://schemas.microsoft.com/office/drawing/2014/main" val="3761156255"/>
                    </a:ext>
                  </a:extLst>
                </a:gridCol>
                <a:gridCol w="788289">
                  <a:extLst>
                    <a:ext uri="{9D8B030D-6E8A-4147-A177-3AD203B41FA5}">
                      <a16:colId xmlns:a16="http://schemas.microsoft.com/office/drawing/2014/main" val="354489382"/>
                    </a:ext>
                  </a:extLst>
                </a:gridCol>
                <a:gridCol w="1017524">
                  <a:extLst>
                    <a:ext uri="{9D8B030D-6E8A-4147-A177-3AD203B41FA5}">
                      <a16:colId xmlns:a16="http://schemas.microsoft.com/office/drawing/2014/main" val="2152364501"/>
                    </a:ext>
                  </a:extLst>
                </a:gridCol>
                <a:gridCol w="1015185">
                  <a:extLst>
                    <a:ext uri="{9D8B030D-6E8A-4147-A177-3AD203B41FA5}">
                      <a16:colId xmlns:a16="http://schemas.microsoft.com/office/drawing/2014/main" val="1679749254"/>
                    </a:ext>
                  </a:extLst>
                </a:gridCol>
                <a:gridCol w="874837">
                  <a:extLst>
                    <a:ext uri="{9D8B030D-6E8A-4147-A177-3AD203B41FA5}">
                      <a16:colId xmlns:a16="http://schemas.microsoft.com/office/drawing/2014/main" val="841927591"/>
                    </a:ext>
                  </a:extLst>
                </a:gridCol>
                <a:gridCol w="818698">
                  <a:extLst>
                    <a:ext uri="{9D8B030D-6E8A-4147-A177-3AD203B41FA5}">
                      <a16:colId xmlns:a16="http://schemas.microsoft.com/office/drawing/2014/main" val="3891416863"/>
                    </a:ext>
                  </a:extLst>
                </a:gridCol>
                <a:gridCol w="722793">
                  <a:extLst>
                    <a:ext uri="{9D8B030D-6E8A-4147-A177-3AD203B41FA5}">
                      <a16:colId xmlns:a16="http://schemas.microsoft.com/office/drawing/2014/main" val="2571149559"/>
                    </a:ext>
                  </a:extLst>
                </a:gridCol>
              </a:tblGrid>
              <a:tr h="785090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 dirty="0">
                          <a:effectLst/>
                          <a:cs typeface="B Yagut" panose="00000400000000000000" pitchFamily="2" charset="-78"/>
                        </a:rPr>
                        <a:t>عنوان فعالیت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واحد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حجم فعالیت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هزینه انجام پروژه، میلیون ریال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تاریخ شروع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تاریخ ورود به مدار بهره‌برداری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درصد پیشرفت فیزیکی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درصد پیشرفت مالی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حجم آب حاصله از فعالیت،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081120"/>
                  </a:ext>
                </a:extLst>
              </a:tr>
              <a:tr h="7850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میلیون مترمکعب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لیتر در ثانیه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5553294"/>
                  </a:ext>
                </a:extLst>
              </a:tr>
              <a:tr h="451427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نصب آب</a:t>
                      </a: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شیرین</a:t>
                      </a: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کن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دستگاه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7823937"/>
                  </a:ext>
                </a:extLst>
              </a:tr>
              <a:tr h="451427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بهسازی آب</a:t>
                      </a: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شیرین</a:t>
                      </a: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کن</a:t>
                      </a: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های قدیمی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دستگاه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3287382"/>
                  </a:ext>
                </a:extLst>
              </a:tr>
              <a:tr h="451427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ارتقاء کیفی تصفیه</a:t>
                      </a: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خانه</a:t>
                      </a: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های آب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واحد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393214"/>
                  </a:ext>
                </a:extLst>
              </a:tr>
              <a:tr h="902855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نصب سامانه</a:t>
                      </a: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های اکسیداسیون فیزیکی یا شیمیایی برای حذف مواد آلی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واحد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6685604"/>
                  </a:ext>
                </a:extLst>
              </a:tr>
              <a:tr h="902855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نصب صافی و میکرواسترینر برای حذف عوامل بیولوژیکی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واحد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29494"/>
                  </a:ext>
                </a:extLst>
              </a:tr>
              <a:tr h="451427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 dirty="0">
                          <a:effectLst/>
                          <a:cs typeface="B Yagut" panose="00000400000000000000" pitchFamily="2" charset="-78"/>
                        </a:rPr>
                        <a:t>مجموع محور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4874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570101"/>
      </p:ext>
    </p:extLst>
  </p:cSld>
  <p:clrMapOvr>
    <a:masterClrMapping/>
  </p:clrMapOvr>
  <p:transition spd="slow"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effectLst/>
              </a:rPr>
              <a:t>وضعیت روان‌آبها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735194"/>
              </p:ext>
            </p:extLst>
          </p:nvPr>
        </p:nvGraphicFramePr>
        <p:xfrm>
          <a:off x="378941" y="1905000"/>
          <a:ext cx="11461749" cy="274319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807113">
                  <a:extLst>
                    <a:ext uri="{9D8B030D-6E8A-4147-A177-3AD203B41FA5}">
                      <a16:colId xmlns:a16="http://schemas.microsoft.com/office/drawing/2014/main" val="3094068315"/>
                    </a:ext>
                  </a:extLst>
                </a:gridCol>
                <a:gridCol w="4355756">
                  <a:extLst>
                    <a:ext uri="{9D8B030D-6E8A-4147-A177-3AD203B41FA5}">
                      <a16:colId xmlns:a16="http://schemas.microsoft.com/office/drawing/2014/main" val="4086131344"/>
                    </a:ext>
                  </a:extLst>
                </a:gridCol>
                <a:gridCol w="3298880">
                  <a:extLst>
                    <a:ext uri="{9D8B030D-6E8A-4147-A177-3AD203B41FA5}">
                      <a16:colId xmlns:a16="http://schemas.microsoft.com/office/drawing/2014/main" val="4203195471"/>
                    </a:ext>
                  </a:extLst>
                </a:gridCol>
              </a:tblGrid>
              <a:tr h="7929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spc="-20" dirty="0">
                          <a:effectLst/>
                          <a:cs typeface="B Yagut" panose="00000400000000000000" pitchFamily="2" charset="-78"/>
                        </a:rPr>
                        <a:t>از ابتدای سال آبی </a:t>
                      </a:r>
                      <a:r>
                        <a:rPr lang="fa-IR" sz="2400" b="1" spc="-20" dirty="0" smtClean="0">
                          <a:effectLst/>
                          <a:cs typeface="B Yagut" panose="00000400000000000000" pitchFamily="2" charset="-78"/>
                        </a:rPr>
                        <a:t>جاری (</a:t>
                      </a:r>
                      <a:r>
                        <a:rPr lang="en-US" sz="2400" b="1" spc="-20" dirty="0" smtClean="0">
                          <a:effectLst/>
                          <a:cs typeface="B Yagut" panose="00000400000000000000" pitchFamily="2" charset="-78"/>
                        </a:rPr>
                        <a:t>MCM</a:t>
                      </a:r>
                      <a:r>
                        <a:rPr lang="fa-IR" sz="2400" b="1" spc="-20" dirty="0" smtClean="0">
                          <a:effectLst/>
                          <a:cs typeface="B Yagut" panose="00000400000000000000" pitchFamily="2" charset="-78"/>
                        </a:rPr>
                        <a:t>)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spc="-20" dirty="0" smtClean="0">
                          <a:effectLst/>
                          <a:cs typeface="B Yagut" panose="00000400000000000000" pitchFamily="2" charset="-78"/>
                        </a:rPr>
                        <a:t>مدت </a:t>
                      </a:r>
                      <a:r>
                        <a:rPr lang="fa-IR" sz="2400" b="1" spc="-20" dirty="0">
                          <a:effectLst/>
                          <a:cs typeface="B Yagut" panose="00000400000000000000" pitchFamily="2" charset="-78"/>
                        </a:rPr>
                        <a:t>مشابه سال آبی </a:t>
                      </a:r>
                      <a:r>
                        <a:rPr lang="fa-IR" sz="2400" b="1" spc="-20" dirty="0" smtClean="0">
                          <a:effectLst/>
                          <a:cs typeface="B Yagut" panose="00000400000000000000" pitchFamily="2" charset="-78"/>
                        </a:rPr>
                        <a:t>گذشته (</a:t>
                      </a:r>
                      <a:r>
                        <a:rPr lang="en-US" sz="2400" b="1" spc="-20" dirty="0" smtClean="0">
                          <a:effectLst/>
                          <a:cs typeface="B Yagut" panose="00000400000000000000" pitchFamily="2" charset="-78"/>
                        </a:rPr>
                        <a:t>MCM</a:t>
                      </a:r>
                      <a:r>
                        <a:rPr lang="fa-IR" sz="2400" b="1" spc="-20" dirty="0" smtClean="0">
                          <a:effectLst/>
                          <a:cs typeface="B Yagut" panose="00000400000000000000" pitchFamily="2" charset="-78"/>
                        </a:rPr>
                        <a:t>)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spc="-20" dirty="0">
                          <a:effectLst/>
                          <a:cs typeface="B Yagut" panose="00000400000000000000" pitchFamily="2" charset="-78"/>
                        </a:rPr>
                        <a:t>مقدار افزایش / کاهش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2589078"/>
                  </a:ext>
                </a:extLst>
              </a:tr>
              <a:tr h="1100579">
                <a:tc rowSpan="2">
                  <a:txBody>
                    <a:bodyPr/>
                    <a:lstStyle/>
                    <a:p>
                      <a:pPr algn="ctr" rtl="1"/>
                      <a:endParaRPr lang="en-US" sz="24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en-US" sz="24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spc="-20" dirty="0">
                          <a:effectLst/>
                          <a:cs typeface="B Yagut" panose="00000400000000000000" pitchFamily="2" charset="-78"/>
                        </a:rPr>
                        <a:t>..... </a:t>
                      </a:r>
                      <a:r>
                        <a:rPr lang="fa-IR" sz="2400" b="1" spc="-20" dirty="0" smtClean="0">
                          <a:effectLst/>
                          <a:cs typeface="B Yagut" panose="00000400000000000000" pitchFamily="2" charset="-78"/>
                        </a:rPr>
                        <a:t>میلیون متر مکعب </a:t>
                      </a:r>
                      <a:r>
                        <a:rPr lang="fa-IR" sz="2400" b="1" spc="-20" dirty="0">
                          <a:effectLst/>
                          <a:cs typeface="B Yagut" panose="00000400000000000000" pitchFamily="2" charset="-78"/>
                        </a:rPr>
                        <a:t>افزایش / کاهش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588560"/>
                  </a:ext>
                </a:extLst>
              </a:tr>
              <a:tr h="849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spc="-20" dirty="0">
                          <a:effectLst/>
                          <a:cs typeface="B Yagut" panose="00000400000000000000" pitchFamily="2" charset="-78"/>
                        </a:rPr>
                        <a:t>...... % افزایش / کاهش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824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219846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effectLst/>
              </a:rPr>
              <a:t>محور4- تداوم خدمت</a:t>
            </a:r>
            <a:r>
              <a:rPr lang="en-US" dirty="0">
                <a:effectLst/>
              </a:rPr>
              <a:t>‌</a:t>
            </a:r>
            <a:r>
              <a:rPr lang="ar-SA" dirty="0" smtClean="0">
                <a:effectLst/>
              </a:rPr>
              <a:t>رسانی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304798" y="1447802"/>
          <a:ext cx="11658601" cy="504849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616547">
                  <a:extLst>
                    <a:ext uri="{9D8B030D-6E8A-4147-A177-3AD203B41FA5}">
                      <a16:colId xmlns:a16="http://schemas.microsoft.com/office/drawing/2014/main" val="2961608694"/>
                    </a:ext>
                  </a:extLst>
                </a:gridCol>
                <a:gridCol w="1354718">
                  <a:extLst>
                    <a:ext uri="{9D8B030D-6E8A-4147-A177-3AD203B41FA5}">
                      <a16:colId xmlns:a16="http://schemas.microsoft.com/office/drawing/2014/main" val="550802030"/>
                    </a:ext>
                  </a:extLst>
                </a:gridCol>
                <a:gridCol w="1155891">
                  <a:extLst>
                    <a:ext uri="{9D8B030D-6E8A-4147-A177-3AD203B41FA5}">
                      <a16:colId xmlns:a16="http://schemas.microsoft.com/office/drawing/2014/main" val="179303986"/>
                    </a:ext>
                  </a:extLst>
                </a:gridCol>
                <a:gridCol w="1438966">
                  <a:extLst>
                    <a:ext uri="{9D8B030D-6E8A-4147-A177-3AD203B41FA5}">
                      <a16:colId xmlns:a16="http://schemas.microsoft.com/office/drawing/2014/main" val="3459332362"/>
                    </a:ext>
                  </a:extLst>
                </a:gridCol>
                <a:gridCol w="1125561">
                  <a:extLst>
                    <a:ext uri="{9D8B030D-6E8A-4147-A177-3AD203B41FA5}">
                      <a16:colId xmlns:a16="http://schemas.microsoft.com/office/drawing/2014/main" val="2356858851"/>
                    </a:ext>
                  </a:extLst>
                </a:gridCol>
                <a:gridCol w="1152520">
                  <a:extLst>
                    <a:ext uri="{9D8B030D-6E8A-4147-A177-3AD203B41FA5}">
                      <a16:colId xmlns:a16="http://schemas.microsoft.com/office/drawing/2014/main" val="1693196475"/>
                    </a:ext>
                  </a:extLst>
                </a:gridCol>
                <a:gridCol w="1048053">
                  <a:extLst>
                    <a:ext uri="{9D8B030D-6E8A-4147-A177-3AD203B41FA5}">
                      <a16:colId xmlns:a16="http://schemas.microsoft.com/office/drawing/2014/main" val="379168844"/>
                    </a:ext>
                  </a:extLst>
                </a:gridCol>
                <a:gridCol w="930105">
                  <a:extLst>
                    <a:ext uri="{9D8B030D-6E8A-4147-A177-3AD203B41FA5}">
                      <a16:colId xmlns:a16="http://schemas.microsoft.com/office/drawing/2014/main" val="3448033703"/>
                    </a:ext>
                  </a:extLst>
                </a:gridCol>
                <a:gridCol w="926734">
                  <a:extLst>
                    <a:ext uri="{9D8B030D-6E8A-4147-A177-3AD203B41FA5}">
                      <a16:colId xmlns:a16="http://schemas.microsoft.com/office/drawing/2014/main" val="918760009"/>
                    </a:ext>
                  </a:extLst>
                </a:gridCol>
                <a:gridCol w="909506">
                  <a:extLst>
                    <a:ext uri="{9D8B030D-6E8A-4147-A177-3AD203B41FA5}">
                      <a16:colId xmlns:a16="http://schemas.microsoft.com/office/drawing/2014/main" val="3481362981"/>
                    </a:ext>
                  </a:extLst>
                </a:gridCol>
              </a:tblGrid>
              <a:tr h="510810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عنوان فعالیت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واحد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حجم فعالیت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هزینه انجام پروژه، میلیون ریال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تاریخ شروع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تاریخ ورود به مدار بهره‌برداری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درصد پیشرفت فیزیکی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درصد پیشرفت مالی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حجم آب حاصله از فعالیت،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27513"/>
                  </a:ext>
                </a:extLst>
              </a:tr>
              <a:tr h="5108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میلیون مترمکعب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لیتر در ثانیه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951086"/>
                  </a:ext>
                </a:extLst>
              </a:tr>
              <a:tr h="587431"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تهیه دستگاه بسته</a:t>
                      </a:r>
                      <a:r>
                        <a:rPr lang="en-US" sz="16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6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بندی آب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ظرفیت، لیتر در ساعت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4261458"/>
                  </a:ext>
                </a:extLst>
              </a:tr>
              <a:tr h="4112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دستگاه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3989850"/>
                  </a:ext>
                </a:extLst>
              </a:tr>
              <a:tr h="587431"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تهیه دستگاه تصفیه آب سیار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ظرفیت، لیتر در ساعت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530113"/>
                  </a:ext>
                </a:extLst>
              </a:tr>
              <a:tr h="4112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دستگاه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9130515"/>
                  </a:ext>
                </a:extLst>
              </a:tr>
              <a:tr h="411262"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تهیه تانکر ثابت و سیار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متر مکعب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6595513"/>
                  </a:ext>
                </a:extLst>
              </a:tr>
              <a:tr h="4112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دستگاه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217859"/>
                  </a:ext>
                </a:extLst>
              </a:tr>
              <a:tr h="384441"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تهیه ژنراتور برق اضطراری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KVA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978203"/>
                  </a:ext>
                </a:extLst>
              </a:tr>
              <a:tr h="4112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دستگاه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0759808"/>
                  </a:ext>
                </a:extLst>
              </a:tr>
              <a:tr h="411262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مجموع محور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750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272537"/>
      </p:ext>
    </p:extLst>
  </p:cSld>
  <p:clrMapOvr>
    <a:masterClrMapping/>
  </p:clrMapOvr>
  <p:transition spd="slow">
    <p:blinds dir="vert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effectLst/>
              </a:rPr>
              <a:t>محور 5- فرهنگ</a:t>
            </a:r>
            <a:r>
              <a:rPr lang="en-US" dirty="0">
                <a:effectLst/>
              </a:rPr>
              <a:t>‌</a:t>
            </a:r>
            <a:r>
              <a:rPr lang="ar-SA" dirty="0">
                <a:effectLst/>
              </a:rPr>
              <a:t>سازی در مصرف بهینه آب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524002"/>
          <a:ext cx="11734799" cy="4876794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283397">
                  <a:extLst>
                    <a:ext uri="{9D8B030D-6E8A-4147-A177-3AD203B41FA5}">
                      <a16:colId xmlns:a16="http://schemas.microsoft.com/office/drawing/2014/main" val="3729699659"/>
                    </a:ext>
                  </a:extLst>
                </a:gridCol>
                <a:gridCol w="1269705">
                  <a:extLst>
                    <a:ext uri="{9D8B030D-6E8A-4147-A177-3AD203B41FA5}">
                      <a16:colId xmlns:a16="http://schemas.microsoft.com/office/drawing/2014/main" val="1225213508"/>
                    </a:ext>
                  </a:extLst>
                </a:gridCol>
                <a:gridCol w="793272">
                  <a:extLst>
                    <a:ext uri="{9D8B030D-6E8A-4147-A177-3AD203B41FA5}">
                      <a16:colId xmlns:a16="http://schemas.microsoft.com/office/drawing/2014/main" val="3469974812"/>
                    </a:ext>
                  </a:extLst>
                </a:gridCol>
                <a:gridCol w="1133582">
                  <a:extLst>
                    <a:ext uri="{9D8B030D-6E8A-4147-A177-3AD203B41FA5}">
                      <a16:colId xmlns:a16="http://schemas.microsoft.com/office/drawing/2014/main" val="527282533"/>
                    </a:ext>
                  </a:extLst>
                </a:gridCol>
                <a:gridCol w="790926">
                  <a:extLst>
                    <a:ext uri="{9D8B030D-6E8A-4147-A177-3AD203B41FA5}">
                      <a16:colId xmlns:a16="http://schemas.microsoft.com/office/drawing/2014/main" val="3987936786"/>
                    </a:ext>
                  </a:extLst>
                </a:gridCol>
                <a:gridCol w="1020927">
                  <a:extLst>
                    <a:ext uri="{9D8B030D-6E8A-4147-A177-3AD203B41FA5}">
                      <a16:colId xmlns:a16="http://schemas.microsoft.com/office/drawing/2014/main" val="536851020"/>
                    </a:ext>
                  </a:extLst>
                </a:gridCol>
                <a:gridCol w="1018581">
                  <a:extLst>
                    <a:ext uri="{9D8B030D-6E8A-4147-A177-3AD203B41FA5}">
                      <a16:colId xmlns:a16="http://schemas.microsoft.com/office/drawing/2014/main" val="2562933691"/>
                    </a:ext>
                  </a:extLst>
                </a:gridCol>
                <a:gridCol w="877763">
                  <a:extLst>
                    <a:ext uri="{9D8B030D-6E8A-4147-A177-3AD203B41FA5}">
                      <a16:colId xmlns:a16="http://schemas.microsoft.com/office/drawing/2014/main" val="2728183151"/>
                    </a:ext>
                  </a:extLst>
                </a:gridCol>
                <a:gridCol w="821436">
                  <a:extLst>
                    <a:ext uri="{9D8B030D-6E8A-4147-A177-3AD203B41FA5}">
                      <a16:colId xmlns:a16="http://schemas.microsoft.com/office/drawing/2014/main" val="1120739687"/>
                    </a:ext>
                  </a:extLst>
                </a:gridCol>
                <a:gridCol w="725210">
                  <a:extLst>
                    <a:ext uri="{9D8B030D-6E8A-4147-A177-3AD203B41FA5}">
                      <a16:colId xmlns:a16="http://schemas.microsoft.com/office/drawing/2014/main" val="459534156"/>
                    </a:ext>
                  </a:extLst>
                </a:gridCol>
              </a:tblGrid>
              <a:tr h="738909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 dirty="0">
                          <a:effectLst/>
                          <a:cs typeface="B Yagut" panose="00000400000000000000" pitchFamily="2" charset="-78"/>
                        </a:rPr>
                        <a:t>عنوان فعالیت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واحد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حجم فعالیت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هزینه انجام پروژه، میلیون ریال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 dirty="0">
                          <a:effectLst/>
                          <a:cs typeface="B Yagut" panose="00000400000000000000" pitchFamily="2" charset="-78"/>
                        </a:rPr>
                        <a:t>تاریخ شروع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تاریخ ورود به مدار بهره‌برداری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درصد پیشرفت فیزیکی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درصد پیشرفت مالی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حجم آب حاصله از فعالیت،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361722"/>
                  </a:ext>
                </a:extLst>
              </a:tr>
              <a:tr h="7389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میلیون مترمکعب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spc="-20">
                          <a:effectLst/>
                          <a:cs typeface="B Yagut" panose="00000400000000000000" pitchFamily="2" charset="-78"/>
                        </a:rPr>
                        <a:t>لیتر در ثانیه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939213"/>
                  </a:ext>
                </a:extLst>
              </a:tr>
              <a:tr h="42487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آموزش رو در رو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نفر ساعت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1078360"/>
                  </a:ext>
                </a:extLst>
              </a:tr>
              <a:tr h="42487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چاپ بروشور و کتابچه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جلد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9051326"/>
                  </a:ext>
                </a:extLst>
              </a:tr>
              <a:tr h="42487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حضور در جلسات و مجامع مردمی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مورد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344899"/>
                  </a:ext>
                </a:extLst>
              </a:tr>
              <a:tr h="42487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مصاحبه</a:t>
                      </a: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‌</a:t>
                      </a: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های رادیو و تلویزیونی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ساعت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3156560"/>
                  </a:ext>
                </a:extLst>
              </a:tr>
              <a:tr h="42487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تبلیغات در رادیو و تلویزیون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ساعت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373199"/>
                  </a:ext>
                </a:extLst>
              </a:tr>
              <a:tr h="42487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ساخت پویانمایی (انیمیشن)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ساعت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3144515"/>
                  </a:ext>
                </a:extLst>
              </a:tr>
              <a:tr h="424872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>
                          <a:effectLst/>
                          <a:cs typeface="B Yagut" panose="00000400000000000000" pitchFamily="2" charset="-78"/>
                        </a:rPr>
                        <a:t>مجموع محور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149415"/>
                  </a:ext>
                </a:extLst>
              </a:tr>
              <a:tr h="424872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spc="-20" dirty="0">
                          <a:effectLst/>
                          <a:cs typeface="B Yagut" panose="00000400000000000000" pitchFamily="2" charset="-78"/>
                        </a:rPr>
                        <a:t>مجموع کل محورها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6224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990737"/>
      </p:ext>
    </p:extLst>
  </p:cSld>
  <p:clrMapOvr>
    <a:masterClrMapping/>
  </p:clrMapOvr>
  <p:transition spd="slow">
    <p:blinds dir="vert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effectLst/>
              </a:rPr>
              <a:t>موانع و چالش‌ها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81000" y="1371600"/>
          <a:ext cx="11462123" cy="546811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730479">
                  <a:extLst>
                    <a:ext uri="{9D8B030D-6E8A-4147-A177-3AD203B41FA5}">
                      <a16:colId xmlns:a16="http://schemas.microsoft.com/office/drawing/2014/main" val="1732216125"/>
                    </a:ext>
                  </a:extLst>
                </a:gridCol>
                <a:gridCol w="5731644">
                  <a:extLst>
                    <a:ext uri="{9D8B030D-6E8A-4147-A177-3AD203B41FA5}">
                      <a16:colId xmlns:a16="http://schemas.microsoft.com/office/drawing/2014/main" val="4241648140"/>
                    </a:ext>
                  </a:extLst>
                </a:gridCol>
              </a:tblGrid>
              <a:tr h="3884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چالش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راهکار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67376"/>
                  </a:ext>
                </a:extLst>
              </a:tr>
              <a:tr h="388495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الف- چالش‌های درون سازمانی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39968"/>
                  </a:ext>
                </a:extLst>
              </a:tr>
              <a:tr h="36351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46549"/>
                  </a:ext>
                </a:extLst>
              </a:tr>
              <a:tr h="36351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081845"/>
                  </a:ext>
                </a:extLst>
              </a:tr>
              <a:tr h="36351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017964"/>
                  </a:ext>
                </a:extLst>
              </a:tr>
              <a:tr h="36351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871485"/>
                  </a:ext>
                </a:extLst>
              </a:tr>
              <a:tr h="36351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758642"/>
                  </a:ext>
                </a:extLst>
              </a:tr>
              <a:tr h="388495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ب- چالشهای برون سازمانی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264038"/>
                  </a:ext>
                </a:extLst>
              </a:tr>
              <a:tr h="36351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139321"/>
                  </a:ext>
                </a:extLst>
              </a:tr>
              <a:tr h="36351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973493"/>
                  </a:ext>
                </a:extLst>
              </a:tr>
              <a:tr h="36351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61402"/>
                  </a:ext>
                </a:extLst>
              </a:tr>
              <a:tr h="36351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65415"/>
                  </a:ext>
                </a:extLst>
              </a:tr>
              <a:tr h="36351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78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752754"/>
      </p:ext>
    </p:extLst>
  </p:cSld>
  <p:clrMapOvr>
    <a:masterClrMapping/>
  </p:clrMapOvr>
  <p:transition spd="slow">
    <p:blinds dir="vert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پیشنهادات جهت تسهیل مدیریت تنش آب شرب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48486"/>
      </p:ext>
    </p:extLst>
  </p:cSld>
  <p:clrMapOvr>
    <a:masterClrMapping/>
  </p:clrMapOvr>
  <p:transition spd="slow"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effectLst/>
              </a:rPr>
              <a:t>وضعیت پوشش برف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0857"/>
              </p:ext>
            </p:extLst>
          </p:nvPr>
        </p:nvGraphicFramePr>
        <p:xfrm>
          <a:off x="381000" y="1905001"/>
          <a:ext cx="11459691" cy="312419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819897">
                  <a:extLst>
                    <a:ext uri="{9D8B030D-6E8A-4147-A177-3AD203B41FA5}">
                      <a16:colId xmlns:a16="http://schemas.microsoft.com/office/drawing/2014/main" val="3094068315"/>
                    </a:ext>
                  </a:extLst>
                </a:gridCol>
                <a:gridCol w="3819897">
                  <a:extLst>
                    <a:ext uri="{9D8B030D-6E8A-4147-A177-3AD203B41FA5}">
                      <a16:colId xmlns:a16="http://schemas.microsoft.com/office/drawing/2014/main" val="200238965"/>
                    </a:ext>
                  </a:extLst>
                </a:gridCol>
                <a:gridCol w="3819897">
                  <a:extLst>
                    <a:ext uri="{9D8B030D-6E8A-4147-A177-3AD203B41FA5}">
                      <a16:colId xmlns:a16="http://schemas.microsoft.com/office/drawing/2014/main" val="4086131344"/>
                    </a:ext>
                  </a:extLst>
                </a:gridCol>
              </a:tblGrid>
              <a:tr h="133113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spc="-20" dirty="0">
                          <a:effectLst/>
                          <a:cs typeface="B Yagut" panose="00000400000000000000" pitchFamily="2" charset="-78"/>
                        </a:rPr>
                        <a:t>از ابتدای سال آبی </a:t>
                      </a:r>
                      <a:r>
                        <a:rPr lang="fa-IR" sz="2400" b="1" spc="-20" dirty="0" smtClean="0">
                          <a:effectLst/>
                          <a:cs typeface="B Yagut" panose="00000400000000000000" pitchFamily="2" charset="-78"/>
                        </a:rPr>
                        <a:t>جاری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spc="-20" dirty="0" smtClean="0">
                          <a:effectLst/>
                          <a:cs typeface="B Yagut" panose="00000400000000000000" pitchFamily="2" charset="-78"/>
                        </a:rPr>
                        <a:t>(کیلومتر مربع)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Yagut" panose="00000400000000000000" pitchFamily="2" charset="-78"/>
                        </a:rPr>
                        <a:t>ارتفاع معادل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spc="-20" dirty="0" smtClean="0">
                          <a:effectLst/>
                          <a:cs typeface="B Yagut" panose="00000400000000000000" pitchFamily="2" charset="-78"/>
                        </a:rPr>
                        <a:t>مدت </a:t>
                      </a:r>
                      <a:r>
                        <a:rPr lang="fa-IR" sz="2400" b="1" spc="-20" dirty="0">
                          <a:effectLst/>
                          <a:cs typeface="B Yagut" panose="00000400000000000000" pitchFamily="2" charset="-78"/>
                        </a:rPr>
                        <a:t>مشابه سال آبی </a:t>
                      </a:r>
                      <a:r>
                        <a:rPr lang="fa-IR" sz="2400" b="1" spc="-20" dirty="0" smtClean="0">
                          <a:effectLst/>
                          <a:cs typeface="B Yagut" panose="00000400000000000000" pitchFamily="2" charset="-78"/>
                        </a:rPr>
                        <a:t>گذشته (کیلومتر مربع)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2589078"/>
                  </a:ext>
                </a:extLst>
              </a:tr>
              <a:tr h="1793063">
                <a:tc>
                  <a:txBody>
                    <a:bodyPr/>
                    <a:lstStyle/>
                    <a:p>
                      <a:pPr algn="ctr" rtl="1"/>
                      <a:endParaRPr lang="en-US" sz="24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24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2400" b="1" dirty="0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588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04226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effectLst/>
              </a:rPr>
              <a:t>وضعیت </a:t>
            </a:r>
            <a:r>
              <a:rPr lang="fa-IR" dirty="0" smtClean="0">
                <a:effectLst/>
              </a:rPr>
              <a:t>سدهای </a:t>
            </a:r>
            <a:r>
              <a:rPr lang="fa-IR" dirty="0">
                <a:effectLst/>
              </a:rPr>
              <a:t>تامین‌کننده </a:t>
            </a:r>
            <a:r>
              <a:rPr lang="fa-IR" dirty="0" smtClean="0">
                <a:effectLst/>
              </a:rPr>
              <a:t>آب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998053"/>
              </p:ext>
            </p:extLst>
          </p:nvPr>
        </p:nvGraphicFramePr>
        <p:xfrm>
          <a:off x="397566" y="1524000"/>
          <a:ext cx="11462122" cy="487680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856338">
                  <a:extLst>
                    <a:ext uri="{9D8B030D-6E8A-4147-A177-3AD203B41FA5}">
                      <a16:colId xmlns:a16="http://schemas.microsoft.com/office/drawing/2014/main" val="199520901"/>
                    </a:ext>
                  </a:extLst>
                </a:gridCol>
                <a:gridCol w="856338">
                  <a:extLst>
                    <a:ext uri="{9D8B030D-6E8A-4147-A177-3AD203B41FA5}">
                      <a16:colId xmlns:a16="http://schemas.microsoft.com/office/drawing/2014/main" val="2099102654"/>
                    </a:ext>
                  </a:extLst>
                </a:gridCol>
                <a:gridCol w="922777">
                  <a:extLst>
                    <a:ext uri="{9D8B030D-6E8A-4147-A177-3AD203B41FA5}">
                      <a16:colId xmlns:a16="http://schemas.microsoft.com/office/drawing/2014/main" val="503803843"/>
                    </a:ext>
                  </a:extLst>
                </a:gridCol>
                <a:gridCol w="922777">
                  <a:extLst>
                    <a:ext uri="{9D8B030D-6E8A-4147-A177-3AD203B41FA5}">
                      <a16:colId xmlns:a16="http://schemas.microsoft.com/office/drawing/2014/main" val="2592460348"/>
                    </a:ext>
                  </a:extLst>
                </a:gridCol>
                <a:gridCol w="922777">
                  <a:extLst>
                    <a:ext uri="{9D8B030D-6E8A-4147-A177-3AD203B41FA5}">
                      <a16:colId xmlns:a16="http://schemas.microsoft.com/office/drawing/2014/main" val="3060471454"/>
                    </a:ext>
                  </a:extLst>
                </a:gridCol>
                <a:gridCol w="922777">
                  <a:extLst>
                    <a:ext uri="{9D8B030D-6E8A-4147-A177-3AD203B41FA5}">
                      <a16:colId xmlns:a16="http://schemas.microsoft.com/office/drawing/2014/main" val="3581055343"/>
                    </a:ext>
                  </a:extLst>
                </a:gridCol>
                <a:gridCol w="922777">
                  <a:extLst>
                    <a:ext uri="{9D8B030D-6E8A-4147-A177-3AD203B41FA5}">
                      <a16:colId xmlns:a16="http://schemas.microsoft.com/office/drawing/2014/main" val="3027209850"/>
                    </a:ext>
                  </a:extLst>
                </a:gridCol>
                <a:gridCol w="922777">
                  <a:extLst>
                    <a:ext uri="{9D8B030D-6E8A-4147-A177-3AD203B41FA5}">
                      <a16:colId xmlns:a16="http://schemas.microsoft.com/office/drawing/2014/main" val="3152964571"/>
                    </a:ext>
                  </a:extLst>
                </a:gridCol>
                <a:gridCol w="922777">
                  <a:extLst>
                    <a:ext uri="{9D8B030D-6E8A-4147-A177-3AD203B41FA5}">
                      <a16:colId xmlns:a16="http://schemas.microsoft.com/office/drawing/2014/main" val="2195778065"/>
                    </a:ext>
                  </a:extLst>
                </a:gridCol>
                <a:gridCol w="922777">
                  <a:extLst>
                    <a:ext uri="{9D8B030D-6E8A-4147-A177-3AD203B41FA5}">
                      <a16:colId xmlns:a16="http://schemas.microsoft.com/office/drawing/2014/main" val="3910977943"/>
                    </a:ext>
                  </a:extLst>
                </a:gridCol>
                <a:gridCol w="922777">
                  <a:extLst>
                    <a:ext uri="{9D8B030D-6E8A-4147-A177-3AD203B41FA5}">
                      <a16:colId xmlns:a16="http://schemas.microsoft.com/office/drawing/2014/main" val="13199092"/>
                    </a:ext>
                  </a:extLst>
                </a:gridCol>
                <a:gridCol w="853876">
                  <a:extLst>
                    <a:ext uri="{9D8B030D-6E8A-4147-A177-3AD203B41FA5}">
                      <a16:colId xmlns:a16="http://schemas.microsoft.com/office/drawing/2014/main" val="656904581"/>
                    </a:ext>
                  </a:extLst>
                </a:gridCol>
                <a:gridCol w="590577">
                  <a:extLst>
                    <a:ext uri="{9D8B030D-6E8A-4147-A177-3AD203B41FA5}">
                      <a16:colId xmlns:a16="http://schemas.microsoft.com/office/drawing/2014/main" val="2619103439"/>
                    </a:ext>
                  </a:extLst>
                </a:gridCol>
              </a:tblGrid>
              <a:tr h="1032126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spc="-20" dirty="0" smtClean="0">
                          <a:effectLst/>
                          <a:cs typeface="B Yagut" panose="00000400000000000000" pitchFamily="2" charset="-78"/>
                        </a:rPr>
                        <a:t>سد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حجم مخزن، م م م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کل ورودی، م م م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کل خروجی، م م م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حجم مخزن، م م م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درصد پر بودن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252346"/>
                  </a:ext>
                </a:extLst>
              </a:tr>
              <a:tr h="17804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سال جاری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سال قبل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درصد تغییر ورودی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سال جاری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effectLst/>
                          <a:cs typeface="B Yagut" panose="00000400000000000000" pitchFamily="2" charset="-78"/>
                        </a:rPr>
                        <a:t>سال قبل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درصد تغییر خروجی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سال جاری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سال قبل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درصد تغییر خروجی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سال جاری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spc="-20">
                          <a:effectLst/>
                          <a:cs typeface="B Yagut" panose="00000400000000000000" pitchFamily="2" charset="-78"/>
                        </a:rPr>
                        <a:t>سال قبل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5187630"/>
                  </a:ext>
                </a:extLst>
              </a:tr>
              <a:tr h="516064"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1688193"/>
                  </a:ext>
                </a:extLst>
              </a:tr>
              <a:tr h="516064"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6847598"/>
                  </a:ext>
                </a:extLst>
              </a:tr>
              <a:tr h="516064"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2000" b="1"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224534"/>
                  </a:ext>
                </a:extLst>
              </a:tr>
              <a:tr h="516064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B Yagut" panose="00000400000000000000" pitchFamily="2" charset="-78"/>
                        </a:rPr>
                        <a:t>جمع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020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919382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effectLst/>
              </a:rPr>
              <a:t>وضعیت </a:t>
            </a:r>
            <a:r>
              <a:rPr lang="fa-IR" dirty="0" smtClean="0">
                <a:effectLst/>
              </a:rPr>
              <a:t>منابع </a:t>
            </a:r>
            <a:r>
              <a:rPr lang="fa-IR" dirty="0">
                <a:effectLst/>
              </a:rPr>
              <a:t>آب </a:t>
            </a:r>
            <a:r>
              <a:rPr lang="fa-IR" dirty="0" smtClean="0">
                <a:effectLst/>
              </a:rPr>
              <a:t>زیرزمینی استان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432986"/>
              </p:ext>
            </p:extLst>
          </p:nvPr>
        </p:nvGraphicFramePr>
        <p:xfrm>
          <a:off x="381001" y="1371601"/>
          <a:ext cx="11435618" cy="518159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6971034">
                  <a:extLst>
                    <a:ext uri="{9D8B030D-6E8A-4147-A177-3AD203B41FA5}">
                      <a16:colId xmlns:a16="http://schemas.microsoft.com/office/drawing/2014/main" val="4256705413"/>
                    </a:ext>
                  </a:extLst>
                </a:gridCol>
                <a:gridCol w="2232292">
                  <a:extLst>
                    <a:ext uri="{9D8B030D-6E8A-4147-A177-3AD203B41FA5}">
                      <a16:colId xmlns:a16="http://schemas.microsoft.com/office/drawing/2014/main" val="738162193"/>
                    </a:ext>
                  </a:extLst>
                </a:gridCol>
                <a:gridCol w="2232292">
                  <a:extLst>
                    <a:ext uri="{9D8B030D-6E8A-4147-A177-3AD203B41FA5}">
                      <a16:colId xmlns:a16="http://schemas.microsoft.com/office/drawing/2014/main" val="1641247709"/>
                    </a:ext>
                  </a:extLst>
                </a:gridCol>
              </a:tblGrid>
              <a:tr h="5757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عنوان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Yagut" panose="00000400000000000000" pitchFamily="2" charset="-78"/>
                        </a:rPr>
                        <a:t>سال ۱۳۸۶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سال 13۹۶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19047"/>
                  </a:ext>
                </a:extLst>
              </a:tr>
              <a:tr h="57573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تعداد چاه‌ها (حلقه)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88458"/>
                  </a:ext>
                </a:extLst>
              </a:tr>
              <a:tr h="57573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دبی کل بر مبنای پروانه (لیتر در ثانیه)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0129106"/>
                  </a:ext>
                </a:extLst>
              </a:tr>
              <a:tr h="57573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حجم </a:t>
                      </a:r>
                      <a:r>
                        <a:rPr lang="fa-IR" sz="2400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سالیانه استحصال </a:t>
                      </a: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(میلیون متر مکعب)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557261"/>
                  </a:ext>
                </a:extLst>
              </a:tr>
              <a:tr h="57573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Yagut" panose="00000400000000000000" pitchFamily="2" charset="-78"/>
                        </a:rPr>
                        <a:t>تراز سفره‌های</a:t>
                      </a:r>
                      <a:r>
                        <a:rPr lang="fa-IR" sz="24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Yagut" panose="00000400000000000000" pitchFamily="2" charset="-78"/>
                        </a:rPr>
                        <a:t> آب زیرزمینی، متر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8277366"/>
                  </a:ext>
                </a:extLst>
              </a:tr>
              <a:tr h="57573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تعداد چاه‌های خشک </a:t>
                      </a:r>
                      <a:r>
                        <a:rPr lang="fa-IR" sz="2400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شده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2438137"/>
                  </a:ext>
                </a:extLst>
              </a:tr>
              <a:tr h="57573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Yagut" panose="00000400000000000000" pitchFamily="2" charset="-78"/>
                        </a:rPr>
                        <a:t>تعداد کل چاه‌های</a:t>
                      </a:r>
                      <a:r>
                        <a:rPr lang="fa-IR" sz="24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Yagut" panose="00000400000000000000" pitchFamily="2" charset="-78"/>
                        </a:rPr>
                        <a:t> خشک شده طی ۱۰ سال اخیر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7941920"/>
                  </a:ext>
                </a:extLst>
              </a:tr>
              <a:tr h="57573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spc="-20" dirty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تعداد چاه‌های شور </a:t>
                      </a:r>
                      <a:r>
                        <a:rPr lang="fa-IR" sz="2400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شده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043999"/>
                  </a:ext>
                </a:extLst>
              </a:tr>
              <a:tr h="575733"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spc="-20" dirty="0" smtClean="0">
                          <a:solidFill>
                            <a:schemeClr val="bg1"/>
                          </a:solidFill>
                          <a:effectLst/>
                          <a:cs typeface="B Yagut" panose="00000400000000000000" pitchFamily="2" charset="-78"/>
                        </a:rPr>
                        <a:t>تعداد چاه‌های شور شده </a:t>
                      </a:r>
                      <a:r>
                        <a:rPr lang="fa-IR" sz="24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Yagut" panose="00000400000000000000" pitchFamily="2" charset="-78"/>
                        </a:rPr>
                        <a:t>طی ۱۰ سال اخیر</a:t>
                      </a:r>
                      <a:endParaRPr lang="en-US" sz="24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0051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638301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fa-IR" sz="4000" dirty="0" smtClean="0"/>
              <a:t>ب- وضعیت شهرهای در معرض تنش آب شرب</a:t>
            </a:r>
            <a:br>
              <a:rPr lang="fa-IR" sz="4000" dirty="0" smtClean="0"/>
            </a:br>
            <a:r>
              <a:rPr lang="fa-IR" sz="2800" dirty="0" smtClean="0"/>
              <a:t>(توسط شرکت آب و فاضلاب شهری)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30924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effectLst/>
              </a:rPr>
              <a:t>استان در یک نگاه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636104"/>
              </p:ext>
            </p:extLst>
          </p:nvPr>
        </p:nvGraphicFramePr>
        <p:xfrm>
          <a:off x="381371" y="2286000"/>
          <a:ext cx="11461752" cy="302895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730876">
                  <a:extLst>
                    <a:ext uri="{9D8B030D-6E8A-4147-A177-3AD203B41FA5}">
                      <a16:colId xmlns:a16="http://schemas.microsoft.com/office/drawing/2014/main" val="1252565197"/>
                    </a:ext>
                  </a:extLst>
                </a:gridCol>
                <a:gridCol w="5730876">
                  <a:extLst>
                    <a:ext uri="{9D8B030D-6E8A-4147-A177-3AD203B41FA5}">
                      <a16:colId xmlns:a16="http://schemas.microsoft.com/office/drawing/2014/main" val="3846665844"/>
                    </a:ext>
                  </a:extLst>
                </a:gridCol>
              </a:tblGrid>
              <a:tr h="10096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Yagut" panose="00000400000000000000" pitchFamily="2" charset="-78"/>
                        </a:rPr>
                        <a:t>جمعیت قلمرو، نفر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3306562"/>
                  </a:ext>
                </a:extLst>
              </a:tr>
              <a:tr h="10096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Yagut" panose="00000400000000000000" pitchFamily="2" charset="-78"/>
                        </a:rPr>
                        <a:t>جمعیت تحت پوشش، نفر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255917"/>
                  </a:ext>
                </a:extLst>
              </a:tr>
              <a:tr h="10096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Yagut" panose="00000400000000000000" pitchFamily="2" charset="-78"/>
                        </a:rPr>
                        <a:t>تعداد شهرهای تحت پوشش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Yagut" panose="000004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136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251392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صلی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alibri"/>
        <a:ea typeface=""/>
        <a:cs typeface="B Titr"/>
      </a:majorFont>
      <a:minorFont>
        <a:latin typeface="Calibri"/>
        <a:ea typeface=""/>
        <a:cs typeface="B Mitr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5535</TotalTime>
  <Words>2336</Words>
  <Application>Microsoft Office PowerPoint</Application>
  <PresentationFormat>Widescreen</PresentationFormat>
  <Paragraphs>1768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6" baseType="lpstr">
      <vt:lpstr>Arial</vt:lpstr>
      <vt:lpstr>B Davat</vt:lpstr>
      <vt:lpstr>B Mitra</vt:lpstr>
      <vt:lpstr>B Titr</vt:lpstr>
      <vt:lpstr>B Traffic</vt:lpstr>
      <vt:lpstr>B Yagut</vt:lpstr>
      <vt:lpstr>Calibri</vt:lpstr>
      <vt:lpstr>Cambria</vt:lpstr>
      <vt:lpstr>Century Gothic</vt:lpstr>
      <vt:lpstr>IranNastaliq</vt:lpstr>
      <vt:lpstr>Wingdings</vt:lpstr>
      <vt:lpstr>Wingdings 3</vt:lpstr>
      <vt:lpstr>اصلی</vt:lpstr>
      <vt:lpstr>گزارش شهرها / روستاهای مواجه با تنش آبی: استان ........</vt:lpstr>
      <vt:lpstr>الف- وضعیت بارش و منابع آب (توسط شرکت آب منطقه‌ای)</vt:lpstr>
      <vt:lpstr>وضعیت بارش</vt:lpstr>
      <vt:lpstr>وضعیت روان‌آبها</vt:lpstr>
      <vt:lpstr>وضعیت پوشش برف</vt:lpstr>
      <vt:lpstr>وضعیت سدهای تامین‌کننده آب</vt:lpstr>
      <vt:lpstr>وضعیت منابع آب زیرزمینی استان</vt:lpstr>
      <vt:lpstr>ب- وضعیت شهرهای در معرض تنش آب شرب (توسط شرکت آب و فاضلاب شهری)</vt:lpstr>
      <vt:lpstr>استان در یک نگاه</vt:lpstr>
      <vt:lpstr>وضعیت تولید آب در سال 13۹۶</vt:lpstr>
      <vt:lpstr>وضعیت فروش آب در سال 13۹۶</vt:lpstr>
      <vt:lpstr>وضعیت تغییرات منابع آب زیرزمینی در مقایسه با دراز مدت </vt:lpstr>
      <vt:lpstr>وضعیت تخصیص و دریافت آب در سال آبی ۹۶-۹۷</vt:lpstr>
      <vt:lpstr>پیش‌بینی تامین آب در سال 13۹۷</vt:lpstr>
      <vt:lpstr>پیش‌بینی وضعیت تامین آب در سال 13۹۷، م م م </vt:lpstr>
      <vt:lpstr>وضعیت مخازن شبکه</vt:lpstr>
      <vt:lpstr>وضعیت شهرهای در معرض تنش (به تفکیک)</vt:lpstr>
      <vt:lpstr>برنامه‌های پیشنهادی مواجهه با تنش آبی جهت گذر از تابستان 13۹۷</vt:lpstr>
      <vt:lpstr>محور 1- مدیریت تقاضا و مصرف آب</vt:lpstr>
      <vt:lpstr>محور 2- افزایش تولید آب و تامین آب</vt:lpstr>
      <vt:lpstr>محور3- بهبود کیفیت آب شرب</vt:lpstr>
      <vt:lpstr>محور4- تداوم خدمت‌رسانی</vt:lpstr>
      <vt:lpstr>محور 5- فرهنگ‌سازی در مصرف بهینه آب</vt:lpstr>
      <vt:lpstr>موانع و چالش‌ها</vt:lpstr>
      <vt:lpstr>پیشنهادات جهت تسهیل مدیریت تنش آب شرب</vt:lpstr>
      <vt:lpstr>ج- وضعیت روستاهای در معرض تنش آب شرب (توسط شرکت آب و فاضلاب روستایی)</vt:lpstr>
      <vt:lpstr>استان در یک نگاه</vt:lpstr>
      <vt:lpstr>وضعیت تولید آب در سال 13۹۶</vt:lpstr>
      <vt:lpstr>وضعیت فروش آب در سال 13۹۶</vt:lpstr>
      <vt:lpstr>وضعیت تغییرات منابع آب زیرزمینی در مقایسه با دراز مدت </vt:lpstr>
      <vt:lpstr>وضعیت تخصیص و دریافت آب در سال آبی ۹۶-۹۷</vt:lpstr>
      <vt:lpstr>پیش‌بینی تامین آب در سال 13۹۷</vt:lpstr>
      <vt:lpstr>پیش‌بینی وضعیت تامین آب در سال 13۹۷، م م م </vt:lpstr>
      <vt:lpstr>وضعیت مخازن شبکه</vt:lpstr>
      <vt:lpstr>وضعیت روستاهای در معرض تنش (به تفکیک شهرستان)</vt:lpstr>
      <vt:lpstr>برنامه‌های پیشنهادی مواجهه با تنش آبی جهت گذر از تابستان 13۹۷</vt:lpstr>
      <vt:lpstr>محور 1- مدیریت تقاضا و مصرف آب</vt:lpstr>
      <vt:lpstr>محور 2- افزایش تولید آب و تامین آب</vt:lpstr>
      <vt:lpstr>محور3- بهبود کیفیت آب شرب</vt:lpstr>
      <vt:lpstr>محور4- تداوم خدمت‌رسانی</vt:lpstr>
      <vt:lpstr>محور 5- فرهنگ‌سازی در مصرف بهینه آب</vt:lpstr>
      <vt:lpstr>موانع و چالش‌ها</vt:lpstr>
      <vt:lpstr>پیشنهادات جهت تسهیل مدیریت تنش آب شرب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karakani</dc:creator>
  <cp:lastModifiedBy>Farham Karakani</cp:lastModifiedBy>
  <cp:revision>740</cp:revision>
  <cp:lastPrinted>2018-01-16T04:55:08Z</cp:lastPrinted>
  <dcterms:created xsi:type="dcterms:W3CDTF">2006-08-16T00:00:00Z</dcterms:created>
  <dcterms:modified xsi:type="dcterms:W3CDTF">2018-01-28T11:01:24Z</dcterms:modified>
</cp:coreProperties>
</file>